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78" r:id="rId4"/>
    <p:sldId id="258" r:id="rId5"/>
    <p:sldId id="270" r:id="rId6"/>
    <p:sldId id="259" r:id="rId7"/>
    <p:sldId id="263" r:id="rId8"/>
    <p:sldId id="265" r:id="rId9"/>
    <p:sldId id="279" r:id="rId10"/>
    <p:sldId id="261" r:id="rId11"/>
    <p:sldId id="262" r:id="rId12"/>
    <p:sldId id="281" r:id="rId13"/>
    <p:sldId id="276" r:id="rId14"/>
    <p:sldId id="275" r:id="rId15"/>
    <p:sldId id="271" r:id="rId16"/>
    <p:sldId id="283" r:id="rId17"/>
    <p:sldId id="272" r:id="rId18"/>
    <p:sldId id="277" r:id="rId19"/>
    <p:sldId id="269" r:id="rId20"/>
    <p:sldId id="280"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4" d="100"/>
          <a:sy n="64" d="100"/>
        </p:scale>
        <p:origin x="74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ricn\OneDrive\Documents\SCHOOL\2017-18W1\PHYS%20420\OCT31%20PRESENTATION\force_vs_tim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ricn\OneDrive\Documents\SCHOOL\2017-18W1\PHYS%20420\OCT31%20PRESENTATION\force_vs_time.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a:t>Collision #1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Sheet1!$B$2</c:f>
              <c:strCache>
                <c:ptCount val="1"/>
                <c:pt idx="0">
                  <c:v>No Helmet</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Sheet1!$A$3:$A$15</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Sheet1!$B$3:$B$15</c:f>
              <c:numCache>
                <c:formatCode>General</c:formatCode>
                <c:ptCount val="13"/>
                <c:pt idx="0">
                  <c:v>0</c:v>
                </c:pt>
                <c:pt idx="1">
                  <c:v>0</c:v>
                </c:pt>
                <c:pt idx="2">
                  <c:v>4</c:v>
                </c:pt>
                <c:pt idx="3">
                  <c:v>8</c:v>
                </c:pt>
                <c:pt idx="4">
                  <c:v>12</c:v>
                </c:pt>
                <c:pt idx="5">
                  <c:v>12</c:v>
                </c:pt>
                <c:pt idx="6">
                  <c:v>8</c:v>
                </c:pt>
                <c:pt idx="7">
                  <c:v>4</c:v>
                </c:pt>
                <c:pt idx="8">
                  <c:v>0</c:v>
                </c:pt>
                <c:pt idx="9">
                  <c:v>0</c:v>
                </c:pt>
                <c:pt idx="10">
                  <c:v>0</c:v>
                </c:pt>
                <c:pt idx="11">
                  <c:v>0</c:v>
                </c:pt>
                <c:pt idx="12">
                  <c:v>0</c:v>
                </c:pt>
              </c:numCache>
            </c:numRef>
          </c:yVal>
          <c:smooth val="0"/>
          <c:extLst>
            <c:ext xmlns:c16="http://schemas.microsoft.com/office/drawing/2014/chart" uri="{C3380CC4-5D6E-409C-BE32-E72D297353CC}">
              <c16:uniqueId val="{00000000-B1CA-4409-A636-29A67224397B}"/>
            </c:ext>
          </c:extLst>
        </c:ser>
        <c:dLbls>
          <c:showLegendKey val="0"/>
          <c:showVal val="0"/>
          <c:showCatName val="0"/>
          <c:showSerName val="0"/>
          <c:showPercent val="0"/>
          <c:showBubbleSize val="0"/>
        </c:dLbls>
        <c:axId val="414241864"/>
        <c:axId val="247713800"/>
      </c:scatterChart>
      <c:valAx>
        <c:axId val="414241864"/>
        <c:scaling>
          <c:orientation val="minMax"/>
          <c:max val="1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Time</a:t>
                </a:r>
                <a:r>
                  <a:rPr lang="en-CA" baseline="0"/>
                  <a:t> (s)</a:t>
                </a:r>
                <a:endParaRPr lang="en-CA"/>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7713800"/>
        <c:crosses val="autoZero"/>
        <c:crossBetween val="midCat"/>
        <c:majorUnit val="1"/>
      </c:valAx>
      <c:valAx>
        <c:axId val="247713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Force (N)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241864"/>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a:t>Collision #2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1"/>
          <c:order val="0"/>
          <c:tx>
            <c:strRef>
              <c:f>Sheet1!$C$2</c:f>
              <c:strCache>
                <c:ptCount val="1"/>
                <c:pt idx="0">
                  <c:v>Helmet</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Sheet1!$A$3:$A$15</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Sheet1!$C$3:$C$15</c:f>
              <c:numCache>
                <c:formatCode>General</c:formatCode>
                <c:ptCount val="13"/>
                <c:pt idx="0">
                  <c:v>0</c:v>
                </c:pt>
                <c:pt idx="1">
                  <c:v>0</c:v>
                </c:pt>
                <c:pt idx="2">
                  <c:v>2</c:v>
                </c:pt>
                <c:pt idx="3">
                  <c:v>4</c:v>
                </c:pt>
                <c:pt idx="4">
                  <c:v>6</c:v>
                </c:pt>
                <c:pt idx="5">
                  <c:v>8</c:v>
                </c:pt>
                <c:pt idx="6">
                  <c:v>8</c:v>
                </c:pt>
                <c:pt idx="7">
                  <c:v>8</c:v>
                </c:pt>
                <c:pt idx="8">
                  <c:v>6</c:v>
                </c:pt>
                <c:pt idx="9">
                  <c:v>4</c:v>
                </c:pt>
                <c:pt idx="10">
                  <c:v>2</c:v>
                </c:pt>
                <c:pt idx="11">
                  <c:v>0</c:v>
                </c:pt>
                <c:pt idx="12">
                  <c:v>0</c:v>
                </c:pt>
              </c:numCache>
            </c:numRef>
          </c:yVal>
          <c:smooth val="0"/>
          <c:extLst>
            <c:ext xmlns:c16="http://schemas.microsoft.com/office/drawing/2014/chart" uri="{C3380CC4-5D6E-409C-BE32-E72D297353CC}">
              <c16:uniqueId val="{00000000-BFC8-4FCB-B2B7-2037985FF376}"/>
            </c:ext>
          </c:extLst>
        </c:ser>
        <c:dLbls>
          <c:showLegendKey val="0"/>
          <c:showVal val="0"/>
          <c:showCatName val="0"/>
          <c:showSerName val="0"/>
          <c:showPercent val="0"/>
          <c:showBubbleSize val="0"/>
        </c:dLbls>
        <c:axId val="414241864"/>
        <c:axId val="247713800"/>
      </c:scatterChart>
      <c:valAx>
        <c:axId val="414241864"/>
        <c:scaling>
          <c:orientation val="minMax"/>
          <c:max val="1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Time</a:t>
                </a:r>
                <a:r>
                  <a:rPr lang="en-CA" baseline="0"/>
                  <a:t> (s)</a:t>
                </a:r>
                <a:endParaRPr lang="en-CA"/>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7713800"/>
        <c:crosses val="autoZero"/>
        <c:crossBetween val="midCat"/>
        <c:majorUnit val="1"/>
      </c:valAx>
      <c:valAx>
        <c:axId val="247713800"/>
        <c:scaling>
          <c:orientation val="minMax"/>
          <c:max val="1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Force (N)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241864"/>
        <c:crosses val="autoZero"/>
        <c:crossBetween val="midCat"/>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0D7CA-15AC-462D-8AFF-8AC5C82D2D88}" type="datetimeFigureOut">
              <a:rPr lang="en-CA" smtClean="0"/>
              <a:t>2018-04-05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AAAF2-4E54-4EC3-AF2A-28E60516C2A8}" type="slidenum">
              <a:rPr lang="en-CA" smtClean="0"/>
              <a:t>‹#›</a:t>
            </a:fld>
            <a:endParaRPr lang="en-CA"/>
          </a:p>
        </p:txBody>
      </p:sp>
    </p:spTree>
    <p:extLst>
      <p:ext uri="{BB962C8B-B14F-4D97-AF65-F5344CB8AC3E}">
        <p14:creationId xmlns:p14="http://schemas.microsoft.com/office/powerpoint/2010/main" val="400974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9syMEsRmdlo"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Movie is about a doctor who performs an autopsy on a former football player, discovers the dangers of brain injuries. Fights with the </a:t>
            </a:r>
            <a:r>
              <a:rPr lang="en-CA" dirty="0" err="1"/>
              <a:t>nfl</a:t>
            </a:r>
            <a:r>
              <a:rPr lang="en-CA" dirty="0"/>
              <a:t> about his research.</a:t>
            </a:r>
          </a:p>
          <a:p>
            <a:r>
              <a:rPr lang="en-CA" dirty="0"/>
              <a:t>Pretty sure there is a current lawsuit by a bunch of former players against the </a:t>
            </a:r>
            <a:r>
              <a:rPr lang="en-CA" dirty="0" err="1"/>
              <a:t>nfl</a:t>
            </a:r>
            <a:r>
              <a:rPr lang="en-CA" dirty="0"/>
              <a:t> about this.</a:t>
            </a:r>
          </a:p>
        </p:txBody>
      </p:sp>
      <p:sp>
        <p:nvSpPr>
          <p:cNvPr id="4" name="Slide Number Placeholder 3"/>
          <p:cNvSpPr>
            <a:spLocks noGrp="1"/>
          </p:cNvSpPr>
          <p:nvPr>
            <p:ph type="sldNum" sz="quarter" idx="10"/>
          </p:nvPr>
        </p:nvSpPr>
        <p:spPr/>
        <p:txBody>
          <a:bodyPr/>
          <a:lstStyle/>
          <a:p>
            <a:fld id="{DFDAAAF2-4E54-4EC3-AF2A-28E60516C2A8}" type="slidenum">
              <a:rPr lang="en-CA" smtClean="0"/>
              <a:t>3</a:t>
            </a:fld>
            <a:endParaRPr lang="en-CA"/>
          </a:p>
        </p:txBody>
      </p:sp>
    </p:spTree>
    <p:extLst>
      <p:ext uri="{BB962C8B-B14F-4D97-AF65-F5344CB8AC3E}">
        <p14:creationId xmlns:p14="http://schemas.microsoft.com/office/powerpoint/2010/main" val="1614846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Did it bounce more with the pillow? Any bounce will increase the impulse (greater change in momentum)</a:t>
            </a:r>
          </a:p>
        </p:txBody>
      </p:sp>
      <p:sp>
        <p:nvSpPr>
          <p:cNvPr id="4" name="Slide Number Placeholder 3"/>
          <p:cNvSpPr>
            <a:spLocks noGrp="1"/>
          </p:cNvSpPr>
          <p:nvPr>
            <p:ph type="sldNum" sz="quarter" idx="10"/>
          </p:nvPr>
        </p:nvSpPr>
        <p:spPr/>
        <p:txBody>
          <a:bodyPr/>
          <a:lstStyle/>
          <a:p>
            <a:fld id="{DFDAAAF2-4E54-4EC3-AF2A-28E60516C2A8}" type="slidenum">
              <a:rPr lang="en-CA" smtClean="0"/>
              <a:t>17</a:t>
            </a:fld>
            <a:endParaRPr lang="en-CA"/>
          </a:p>
        </p:txBody>
      </p:sp>
    </p:spTree>
    <p:extLst>
      <p:ext uri="{BB962C8B-B14F-4D97-AF65-F5344CB8AC3E}">
        <p14:creationId xmlns:p14="http://schemas.microsoft.com/office/powerpoint/2010/main" val="4068598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time, can calculate how many G’s our collision had</a:t>
            </a:r>
          </a:p>
          <a:p>
            <a:r>
              <a:rPr lang="en-CA" dirty="0"/>
              <a:t>a = F/m x (1G/9.8ms-1)</a:t>
            </a:r>
          </a:p>
        </p:txBody>
      </p:sp>
      <p:sp>
        <p:nvSpPr>
          <p:cNvPr id="4" name="Slide Number Placeholder 3"/>
          <p:cNvSpPr>
            <a:spLocks noGrp="1"/>
          </p:cNvSpPr>
          <p:nvPr>
            <p:ph type="sldNum" sz="quarter" idx="10"/>
          </p:nvPr>
        </p:nvSpPr>
        <p:spPr/>
        <p:txBody>
          <a:bodyPr/>
          <a:lstStyle/>
          <a:p>
            <a:fld id="{DFDAAAF2-4E54-4EC3-AF2A-28E60516C2A8}" type="slidenum">
              <a:rPr lang="en-CA" smtClean="0"/>
              <a:t>18</a:t>
            </a:fld>
            <a:endParaRPr lang="en-CA"/>
          </a:p>
        </p:txBody>
      </p:sp>
    </p:spTree>
    <p:extLst>
      <p:ext uri="{BB962C8B-B14F-4D97-AF65-F5344CB8AC3E}">
        <p14:creationId xmlns:p14="http://schemas.microsoft.com/office/powerpoint/2010/main" val="4242322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My demonstration was very simplified, real helmet is much more complicated.</a:t>
            </a:r>
          </a:p>
          <a:p>
            <a:r>
              <a:rPr lang="en-CA" dirty="0" err="1"/>
              <a:t>Hovding</a:t>
            </a:r>
            <a:r>
              <a:rPr lang="en-CA" dirty="0"/>
              <a:t>: Swedish, basically an airbag on your head</a:t>
            </a:r>
          </a:p>
          <a:p>
            <a:r>
              <a:rPr lang="en-CA" dirty="0"/>
              <a:t>Bauer </a:t>
            </a:r>
            <a:r>
              <a:rPr lang="en-CA" dirty="0" err="1"/>
              <a:t>Neuroshield</a:t>
            </a:r>
            <a:r>
              <a:rPr lang="en-CA" dirty="0"/>
              <a:t>: recently came out, </a:t>
            </a:r>
            <a:r>
              <a:rPr lang="en-CA" sz="1200" b="0" i="0" kern="1200" dirty="0">
                <a:solidFill>
                  <a:schemeClr val="tx1"/>
                </a:solidFill>
                <a:effectLst/>
                <a:latin typeface="+mn-lt"/>
                <a:ea typeface="+mn-ea"/>
                <a:cs typeface="+mn-cs"/>
              </a:rPr>
              <a:t> is worn around the neck and applies a slight pressure that </a:t>
            </a:r>
            <a:r>
              <a:rPr lang="en-CA" sz="1200" b="1" i="0" u="none" strike="noStrike" kern="1200" dirty="0">
                <a:solidFill>
                  <a:schemeClr val="tx1"/>
                </a:solidFill>
                <a:effectLst/>
                <a:latin typeface="+mn-lt"/>
                <a:ea typeface="+mn-ea"/>
                <a:cs typeface="+mn-cs"/>
                <a:hlinkClick r:id="rId3"/>
              </a:rPr>
              <a:t>increases blood volume in the veins around the </a:t>
            </a:r>
            <a:r>
              <a:rPr lang="en-CA" sz="1200" b="1" i="0" u="none" strike="noStrike" kern="1200" dirty="0" err="1">
                <a:solidFill>
                  <a:schemeClr val="tx1"/>
                </a:solidFill>
                <a:effectLst/>
                <a:latin typeface="+mn-lt"/>
                <a:ea typeface="+mn-ea"/>
                <a:cs typeface="+mn-cs"/>
                <a:hlinkClick r:id="rId3"/>
              </a:rPr>
              <a:t>brain,</a:t>
            </a:r>
            <a:r>
              <a:rPr lang="en-CA" sz="1200" b="0" i="0" kern="1200" dirty="0" err="1">
                <a:solidFill>
                  <a:schemeClr val="tx1"/>
                </a:solidFill>
                <a:effectLst/>
                <a:latin typeface="+mn-lt"/>
                <a:ea typeface="+mn-ea"/>
                <a:cs typeface="+mn-cs"/>
              </a:rPr>
              <a:t>helping</a:t>
            </a:r>
            <a:r>
              <a:rPr lang="en-CA" sz="1200" b="0" i="0" kern="1200" dirty="0">
                <a:solidFill>
                  <a:schemeClr val="tx1"/>
                </a:solidFill>
                <a:effectLst/>
                <a:latin typeface="+mn-lt"/>
                <a:ea typeface="+mn-ea"/>
                <a:cs typeface="+mn-cs"/>
              </a:rPr>
              <a:t> to reduce movement of the brain inside the skull. Seems </a:t>
            </a:r>
            <a:r>
              <a:rPr lang="en-CA" sz="1200" b="0" i="0" kern="1200" dirty="0" err="1">
                <a:solidFill>
                  <a:schemeClr val="tx1"/>
                </a:solidFill>
                <a:effectLst/>
                <a:latin typeface="+mn-lt"/>
                <a:ea typeface="+mn-ea"/>
                <a:cs typeface="+mn-cs"/>
              </a:rPr>
              <a:t>kinda</a:t>
            </a:r>
            <a:r>
              <a:rPr lang="en-CA" sz="1200" b="0" i="0" kern="1200" dirty="0">
                <a:solidFill>
                  <a:schemeClr val="tx1"/>
                </a:solidFill>
                <a:effectLst/>
                <a:latin typeface="+mn-lt"/>
                <a:ea typeface="+mn-ea"/>
                <a:cs typeface="+mn-cs"/>
              </a:rPr>
              <a:t> sketchy to me</a:t>
            </a:r>
            <a:endParaRPr lang="en-CA" dirty="0"/>
          </a:p>
          <a:p>
            <a:endParaRPr lang="en-CA" dirty="0"/>
          </a:p>
        </p:txBody>
      </p:sp>
      <p:sp>
        <p:nvSpPr>
          <p:cNvPr id="4" name="Slide Number Placeholder 3"/>
          <p:cNvSpPr>
            <a:spLocks noGrp="1"/>
          </p:cNvSpPr>
          <p:nvPr>
            <p:ph type="sldNum" sz="quarter" idx="10"/>
          </p:nvPr>
        </p:nvSpPr>
        <p:spPr/>
        <p:txBody>
          <a:bodyPr/>
          <a:lstStyle/>
          <a:p>
            <a:fld id="{DFDAAAF2-4E54-4EC3-AF2A-28E60516C2A8}" type="slidenum">
              <a:rPr lang="en-CA" smtClean="0"/>
              <a:t>19</a:t>
            </a:fld>
            <a:endParaRPr lang="en-CA"/>
          </a:p>
        </p:txBody>
      </p:sp>
    </p:spTree>
    <p:extLst>
      <p:ext uri="{BB962C8B-B14F-4D97-AF65-F5344CB8AC3E}">
        <p14:creationId xmlns:p14="http://schemas.microsoft.com/office/powerpoint/2010/main" val="420437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i="0" kern="1200" dirty="0">
                <a:solidFill>
                  <a:schemeClr val="tx1"/>
                </a:solidFill>
                <a:effectLst/>
                <a:latin typeface="+mn-lt"/>
                <a:ea typeface="+mn-ea"/>
                <a:cs typeface="+mn-cs"/>
              </a:rPr>
              <a:t>Dura mater</a:t>
            </a:r>
            <a:r>
              <a:rPr lang="en-CA" sz="1200" b="0" i="0" kern="1200" dirty="0">
                <a:solidFill>
                  <a:schemeClr val="tx1"/>
                </a:solidFill>
                <a:effectLst/>
                <a:latin typeface="+mn-lt"/>
                <a:ea typeface="+mn-ea"/>
                <a:cs typeface="+mn-cs"/>
              </a:rPr>
              <a:t> or dura, is a thick membrane that is the outermost of the three layers of the meninges that surround the brain and spinal cord</a:t>
            </a:r>
            <a:endParaRPr lang="en-CA" dirty="0"/>
          </a:p>
        </p:txBody>
      </p:sp>
      <p:sp>
        <p:nvSpPr>
          <p:cNvPr id="4" name="Slide Number Placeholder 3"/>
          <p:cNvSpPr>
            <a:spLocks noGrp="1"/>
          </p:cNvSpPr>
          <p:nvPr>
            <p:ph type="sldNum" sz="quarter" idx="10"/>
          </p:nvPr>
        </p:nvSpPr>
        <p:spPr/>
        <p:txBody>
          <a:bodyPr/>
          <a:lstStyle/>
          <a:p>
            <a:fld id="{DFDAAAF2-4E54-4EC3-AF2A-28E60516C2A8}" type="slidenum">
              <a:rPr lang="en-CA" smtClean="0"/>
              <a:t>4</a:t>
            </a:fld>
            <a:endParaRPr lang="en-CA"/>
          </a:p>
        </p:txBody>
      </p:sp>
    </p:spTree>
    <p:extLst>
      <p:ext uri="{BB962C8B-B14F-4D97-AF65-F5344CB8AC3E}">
        <p14:creationId xmlns:p14="http://schemas.microsoft.com/office/powerpoint/2010/main" val="244787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NOTE: from now on we are talking about dropping an object from a height</a:t>
            </a:r>
          </a:p>
        </p:txBody>
      </p:sp>
      <p:sp>
        <p:nvSpPr>
          <p:cNvPr id="4" name="Slide Number Placeholder 3"/>
          <p:cNvSpPr>
            <a:spLocks noGrp="1"/>
          </p:cNvSpPr>
          <p:nvPr>
            <p:ph type="sldNum" sz="quarter" idx="10"/>
          </p:nvPr>
        </p:nvSpPr>
        <p:spPr/>
        <p:txBody>
          <a:bodyPr/>
          <a:lstStyle/>
          <a:p>
            <a:fld id="{DFDAAAF2-4E54-4EC3-AF2A-28E60516C2A8}" type="slidenum">
              <a:rPr lang="en-CA" smtClean="0"/>
              <a:t>5</a:t>
            </a:fld>
            <a:endParaRPr lang="en-CA"/>
          </a:p>
        </p:txBody>
      </p:sp>
    </p:spTree>
    <p:extLst>
      <p:ext uri="{BB962C8B-B14F-4D97-AF65-F5344CB8AC3E}">
        <p14:creationId xmlns:p14="http://schemas.microsoft.com/office/powerpoint/2010/main" val="289094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Time of the collision is from when it first hits until it comes to a complete stop</a:t>
            </a:r>
          </a:p>
        </p:txBody>
      </p:sp>
      <p:sp>
        <p:nvSpPr>
          <p:cNvPr id="4" name="Slide Number Placeholder 3"/>
          <p:cNvSpPr>
            <a:spLocks noGrp="1"/>
          </p:cNvSpPr>
          <p:nvPr>
            <p:ph type="sldNum" sz="quarter" idx="10"/>
          </p:nvPr>
        </p:nvSpPr>
        <p:spPr/>
        <p:txBody>
          <a:bodyPr/>
          <a:lstStyle/>
          <a:p>
            <a:fld id="{DFDAAAF2-4E54-4EC3-AF2A-28E60516C2A8}" type="slidenum">
              <a:rPr lang="en-CA" smtClean="0"/>
              <a:t>7</a:t>
            </a:fld>
            <a:endParaRPr lang="en-CA"/>
          </a:p>
        </p:txBody>
      </p:sp>
    </p:spTree>
    <p:extLst>
      <p:ext uri="{BB962C8B-B14F-4D97-AF65-F5344CB8AC3E}">
        <p14:creationId xmlns:p14="http://schemas.microsoft.com/office/powerpoint/2010/main" val="154778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“initial” is immediately before the </a:t>
            </a:r>
            <a:r>
              <a:rPr lang="en-CA" dirty="0" err="1"/>
              <a:t>collison</a:t>
            </a:r>
            <a:r>
              <a:rPr lang="en-CA" dirty="0"/>
              <a:t>, “</a:t>
            </a:r>
            <a:r>
              <a:rPr lang="en-CA" dirty="0" err="1"/>
              <a:t>final”is</a:t>
            </a:r>
            <a:r>
              <a:rPr lang="en-CA" dirty="0"/>
              <a:t> immediately after</a:t>
            </a:r>
          </a:p>
        </p:txBody>
      </p:sp>
      <p:sp>
        <p:nvSpPr>
          <p:cNvPr id="4" name="Slide Number Placeholder 3"/>
          <p:cNvSpPr>
            <a:spLocks noGrp="1"/>
          </p:cNvSpPr>
          <p:nvPr>
            <p:ph type="sldNum" sz="quarter" idx="10"/>
          </p:nvPr>
        </p:nvSpPr>
        <p:spPr/>
        <p:txBody>
          <a:bodyPr/>
          <a:lstStyle/>
          <a:p>
            <a:fld id="{DFDAAAF2-4E54-4EC3-AF2A-28E60516C2A8}" type="slidenum">
              <a:rPr lang="en-CA" smtClean="0"/>
              <a:t>8</a:t>
            </a:fld>
            <a:endParaRPr lang="en-CA"/>
          </a:p>
        </p:txBody>
      </p:sp>
    </p:spTree>
    <p:extLst>
      <p:ext uri="{BB962C8B-B14F-4D97-AF65-F5344CB8AC3E}">
        <p14:creationId xmlns:p14="http://schemas.microsoft.com/office/powerpoint/2010/main" val="222060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Examples: bending your knees, airbag, catching something someone threw really hard</a:t>
            </a:r>
          </a:p>
        </p:txBody>
      </p:sp>
      <p:sp>
        <p:nvSpPr>
          <p:cNvPr id="4" name="Slide Number Placeholder 3"/>
          <p:cNvSpPr>
            <a:spLocks noGrp="1"/>
          </p:cNvSpPr>
          <p:nvPr>
            <p:ph type="sldNum" sz="quarter" idx="10"/>
          </p:nvPr>
        </p:nvSpPr>
        <p:spPr/>
        <p:txBody>
          <a:bodyPr/>
          <a:lstStyle/>
          <a:p>
            <a:fld id="{DFDAAAF2-4E54-4EC3-AF2A-28E60516C2A8}" type="slidenum">
              <a:rPr lang="en-CA" smtClean="0"/>
              <a:t>9</a:t>
            </a:fld>
            <a:endParaRPr lang="en-CA"/>
          </a:p>
        </p:txBody>
      </p:sp>
    </p:spTree>
    <p:extLst>
      <p:ext uri="{BB962C8B-B14F-4D97-AF65-F5344CB8AC3E}">
        <p14:creationId xmlns:p14="http://schemas.microsoft.com/office/powerpoint/2010/main" val="114405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Delta t is from when the object first hits until it is completely stopped</a:t>
            </a:r>
          </a:p>
        </p:txBody>
      </p:sp>
      <p:sp>
        <p:nvSpPr>
          <p:cNvPr id="4" name="Slide Number Placeholder 3"/>
          <p:cNvSpPr>
            <a:spLocks noGrp="1"/>
          </p:cNvSpPr>
          <p:nvPr>
            <p:ph type="sldNum" sz="quarter" idx="10"/>
          </p:nvPr>
        </p:nvSpPr>
        <p:spPr/>
        <p:txBody>
          <a:bodyPr/>
          <a:lstStyle/>
          <a:p>
            <a:fld id="{DFDAAAF2-4E54-4EC3-AF2A-28E60516C2A8}" type="slidenum">
              <a:rPr lang="en-CA" smtClean="0"/>
              <a:t>13</a:t>
            </a:fld>
            <a:endParaRPr lang="en-CA"/>
          </a:p>
        </p:txBody>
      </p:sp>
    </p:spTree>
    <p:extLst>
      <p:ext uri="{BB962C8B-B14F-4D97-AF65-F5344CB8AC3E}">
        <p14:creationId xmlns:p14="http://schemas.microsoft.com/office/powerpoint/2010/main" val="3235243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Measure mass of ball on force plate</a:t>
            </a:r>
          </a:p>
          <a:p>
            <a:r>
              <a:rPr lang="en-CA" dirty="0"/>
              <a:t>Set a height we will drop from – table?</a:t>
            </a:r>
          </a:p>
          <a:p>
            <a:r>
              <a:rPr lang="en-CA" dirty="0"/>
              <a:t>Hint: find impact velocity first</a:t>
            </a:r>
          </a:p>
          <a:p>
            <a:endParaRPr lang="en-CA" dirty="0"/>
          </a:p>
          <a:p>
            <a:r>
              <a:rPr lang="en-CA" dirty="0"/>
              <a:t>Write peak force predictions on board</a:t>
            </a:r>
          </a:p>
        </p:txBody>
      </p:sp>
      <p:sp>
        <p:nvSpPr>
          <p:cNvPr id="4" name="Slide Number Placeholder 3"/>
          <p:cNvSpPr>
            <a:spLocks noGrp="1"/>
          </p:cNvSpPr>
          <p:nvPr>
            <p:ph type="sldNum" sz="quarter" idx="10"/>
          </p:nvPr>
        </p:nvSpPr>
        <p:spPr/>
        <p:txBody>
          <a:bodyPr/>
          <a:lstStyle/>
          <a:p>
            <a:fld id="{DFDAAAF2-4E54-4EC3-AF2A-28E60516C2A8}" type="slidenum">
              <a:rPr lang="en-CA" smtClean="0"/>
              <a:t>15</a:t>
            </a:fld>
            <a:endParaRPr lang="en-CA"/>
          </a:p>
        </p:txBody>
      </p:sp>
    </p:spTree>
    <p:extLst>
      <p:ext uri="{BB962C8B-B14F-4D97-AF65-F5344CB8AC3E}">
        <p14:creationId xmlns:p14="http://schemas.microsoft.com/office/powerpoint/2010/main" val="278332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Explain what I’m going to do:</a:t>
            </a:r>
          </a:p>
          <a:p>
            <a:pPr marL="171450" indent="-171450">
              <a:buFontTx/>
              <a:buChar char="-"/>
            </a:pPr>
            <a:r>
              <a:rPr lang="en-CA" dirty="0"/>
              <a:t>Logger pro</a:t>
            </a:r>
          </a:p>
          <a:p>
            <a:pPr marL="171450" indent="-171450">
              <a:buFontTx/>
              <a:buChar char="-"/>
            </a:pPr>
            <a:r>
              <a:rPr lang="en-CA" dirty="0"/>
              <a:t>Force plate</a:t>
            </a:r>
          </a:p>
          <a:p>
            <a:pPr marL="171450" indent="-171450">
              <a:buFontTx/>
              <a:buChar char="-"/>
            </a:pPr>
            <a:r>
              <a:rPr lang="en-CA" dirty="0"/>
              <a:t>Mass of human head is about 4 or 5 kg</a:t>
            </a:r>
          </a:p>
          <a:p>
            <a:pPr marL="0" indent="0">
              <a:buFontTx/>
              <a:buNone/>
            </a:pPr>
            <a:r>
              <a:rPr lang="en-CA" dirty="0"/>
              <a:t>Spin zone the pillow</a:t>
            </a:r>
          </a:p>
          <a:p>
            <a:pPr marL="171450" indent="-171450">
              <a:buFontTx/>
              <a:buChar char="-"/>
            </a:pPr>
            <a:r>
              <a:rPr lang="en-CA" dirty="0"/>
              <a:t>I tried the helmet, it wasn’t giving consistent results</a:t>
            </a:r>
          </a:p>
          <a:p>
            <a:pPr marL="171450" indent="-171450">
              <a:buFontTx/>
              <a:buChar char="-"/>
            </a:pPr>
            <a:r>
              <a:rPr lang="en-CA" dirty="0"/>
              <a:t>Pillow will exaggerate the effect and make it easier to see the difference</a:t>
            </a:r>
          </a:p>
        </p:txBody>
      </p:sp>
      <p:sp>
        <p:nvSpPr>
          <p:cNvPr id="4" name="Slide Number Placeholder 3"/>
          <p:cNvSpPr>
            <a:spLocks noGrp="1"/>
          </p:cNvSpPr>
          <p:nvPr>
            <p:ph type="sldNum" sz="quarter" idx="10"/>
          </p:nvPr>
        </p:nvSpPr>
        <p:spPr/>
        <p:txBody>
          <a:bodyPr/>
          <a:lstStyle/>
          <a:p>
            <a:fld id="{DFDAAAF2-4E54-4EC3-AF2A-28E60516C2A8}" type="slidenum">
              <a:rPr lang="en-CA" smtClean="0"/>
              <a:t>16</a:t>
            </a:fld>
            <a:endParaRPr lang="en-CA"/>
          </a:p>
        </p:txBody>
      </p:sp>
    </p:spTree>
    <p:extLst>
      <p:ext uri="{BB962C8B-B14F-4D97-AF65-F5344CB8AC3E}">
        <p14:creationId xmlns:p14="http://schemas.microsoft.com/office/powerpoint/2010/main" val="3461728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8F48-38AC-4385-BE23-A9999AD51D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A1BC609-4C37-4E13-8B2C-8122659C1C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EAA2D72-A2D1-4529-869E-C3114ED1C526}"/>
              </a:ext>
            </a:extLst>
          </p:cNvPr>
          <p:cNvSpPr>
            <a:spLocks noGrp="1"/>
          </p:cNvSpPr>
          <p:nvPr>
            <p:ph type="dt" sz="half" idx="10"/>
          </p:nvPr>
        </p:nvSpPr>
        <p:spPr/>
        <p:txBody>
          <a:bodyPr/>
          <a:lstStyle/>
          <a:p>
            <a:fld id="{D7629379-FAFA-4A77-96C8-F795B468465A}" type="datetimeFigureOut">
              <a:rPr lang="en-CA" smtClean="0"/>
              <a:t>2018-04-05</a:t>
            </a:fld>
            <a:endParaRPr lang="en-CA"/>
          </a:p>
        </p:txBody>
      </p:sp>
      <p:sp>
        <p:nvSpPr>
          <p:cNvPr id="5" name="Footer Placeholder 4">
            <a:extLst>
              <a:ext uri="{FF2B5EF4-FFF2-40B4-BE49-F238E27FC236}">
                <a16:creationId xmlns:a16="http://schemas.microsoft.com/office/drawing/2014/main" id="{F3FC740A-F1A9-43F1-982F-FA5FA8F3222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534F8F4-52F5-4AAE-98D2-87D497DC625A}"/>
              </a:ext>
            </a:extLst>
          </p:cNvPr>
          <p:cNvSpPr>
            <a:spLocks noGrp="1"/>
          </p:cNvSpPr>
          <p:nvPr>
            <p:ph type="sldNum" sz="quarter" idx="12"/>
          </p:nvPr>
        </p:nvSpPr>
        <p:spPr/>
        <p:txBody>
          <a:bodyPr/>
          <a:lstStyle/>
          <a:p>
            <a:fld id="{0101F6A8-C4F9-4ABF-953D-7581F0D3B281}" type="slidenum">
              <a:rPr lang="en-CA" smtClean="0"/>
              <a:t>‹#›</a:t>
            </a:fld>
            <a:endParaRPr lang="en-CA"/>
          </a:p>
        </p:txBody>
      </p:sp>
    </p:spTree>
    <p:extLst>
      <p:ext uri="{BB962C8B-B14F-4D97-AF65-F5344CB8AC3E}">
        <p14:creationId xmlns:p14="http://schemas.microsoft.com/office/powerpoint/2010/main" val="141845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4B9BF-3A16-4CD8-8625-10AE6F48537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D882E6B-5765-4EE6-9C67-ECCA9206709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748C991-950D-466C-B3DA-0C52577B1646}"/>
              </a:ext>
            </a:extLst>
          </p:cNvPr>
          <p:cNvSpPr>
            <a:spLocks noGrp="1"/>
          </p:cNvSpPr>
          <p:nvPr>
            <p:ph type="dt" sz="half" idx="10"/>
          </p:nvPr>
        </p:nvSpPr>
        <p:spPr/>
        <p:txBody>
          <a:bodyPr/>
          <a:lstStyle/>
          <a:p>
            <a:fld id="{D7629379-FAFA-4A77-96C8-F795B468465A}" type="datetimeFigureOut">
              <a:rPr lang="en-CA" smtClean="0"/>
              <a:t>2018-04-05</a:t>
            </a:fld>
            <a:endParaRPr lang="en-CA"/>
          </a:p>
        </p:txBody>
      </p:sp>
      <p:sp>
        <p:nvSpPr>
          <p:cNvPr id="5" name="Footer Placeholder 4">
            <a:extLst>
              <a:ext uri="{FF2B5EF4-FFF2-40B4-BE49-F238E27FC236}">
                <a16:creationId xmlns:a16="http://schemas.microsoft.com/office/drawing/2014/main" id="{BBF98906-CEF2-4BD1-81DF-BEC74BD915C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841D4F3-56B9-4A37-9188-D3BD64871050}"/>
              </a:ext>
            </a:extLst>
          </p:cNvPr>
          <p:cNvSpPr>
            <a:spLocks noGrp="1"/>
          </p:cNvSpPr>
          <p:nvPr>
            <p:ph type="sldNum" sz="quarter" idx="12"/>
          </p:nvPr>
        </p:nvSpPr>
        <p:spPr/>
        <p:txBody>
          <a:bodyPr/>
          <a:lstStyle/>
          <a:p>
            <a:fld id="{0101F6A8-C4F9-4ABF-953D-7581F0D3B281}" type="slidenum">
              <a:rPr lang="en-CA" smtClean="0"/>
              <a:t>‹#›</a:t>
            </a:fld>
            <a:endParaRPr lang="en-CA"/>
          </a:p>
        </p:txBody>
      </p:sp>
    </p:spTree>
    <p:extLst>
      <p:ext uri="{BB962C8B-B14F-4D97-AF65-F5344CB8AC3E}">
        <p14:creationId xmlns:p14="http://schemas.microsoft.com/office/powerpoint/2010/main" val="2567695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9FB911-BE78-4BD8-840B-093BB40567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8CD4C8B-27A9-4E18-B938-40E33CD9B7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15E1A4B-ECA7-4156-920A-CBA674CD4BD1}"/>
              </a:ext>
            </a:extLst>
          </p:cNvPr>
          <p:cNvSpPr>
            <a:spLocks noGrp="1"/>
          </p:cNvSpPr>
          <p:nvPr>
            <p:ph type="dt" sz="half" idx="10"/>
          </p:nvPr>
        </p:nvSpPr>
        <p:spPr/>
        <p:txBody>
          <a:bodyPr/>
          <a:lstStyle/>
          <a:p>
            <a:fld id="{D7629379-FAFA-4A77-96C8-F795B468465A}" type="datetimeFigureOut">
              <a:rPr lang="en-CA" smtClean="0"/>
              <a:t>2018-04-05</a:t>
            </a:fld>
            <a:endParaRPr lang="en-CA"/>
          </a:p>
        </p:txBody>
      </p:sp>
      <p:sp>
        <p:nvSpPr>
          <p:cNvPr id="5" name="Footer Placeholder 4">
            <a:extLst>
              <a:ext uri="{FF2B5EF4-FFF2-40B4-BE49-F238E27FC236}">
                <a16:creationId xmlns:a16="http://schemas.microsoft.com/office/drawing/2014/main" id="{692EAD99-C30C-43C0-931C-836835F0971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2A5BE9D-DE60-4C02-8232-92E6F2451DC7}"/>
              </a:ext>
            </a:extLst>
          </p:cNvPr>
          <p:cNvSpPr>
            <a:spLocks noGrp="1"/>
          </p:cNvSpPr>
          <p:nvPr>
            <p:ph type="sldNum" sz="quarter" idx="12"/>
          </p:nvPr>
        </p:nvSpPr>
        <p:spPr/>
        <p:txBody>
          <a:bodyPr/>
          <a:lstStyle/>
          <a:p>
            <a:fld id="{0101F6A8-C4F9-4ABF-953D-7581F0D3B281}" type="slidenum">
              <a:rPr lang="en-CA" smtClean="0"/>
              <a:t>‹#›</a:t>
            </a:fld>
            <a:endParaRPr lang="en-CA"/>
          </a:p>
        </p:txBody>
      </p:sp>
    </p:spTree>
    <p:extLst>
      <p:ext uri="{BB962C8B-B14F-4D97-AF65-F5344CB8AC3E}">
        <p14:creationId xmlns:p14="http://schemas.microsoft.com/office/powerpoint/2010/main" val="265102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A90FD-79C1-4D8F-BE25-7C0E9AD5B38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245C16C-E794-457D-AB97-CF4B3FF445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FDFE91A-6AD1-44B9-A22D-1684E247EDF9}"/>
              </a:ext>
            </a:extLst>
          </p:cNvPr>
          <p:cNvSpPr>
            <a:spLocks noGrp="1"/>
          </p:cNvSpPr>
          <p:nvPr>
            <p:ph type="dt" sz="half" idx="10"/>
          </p:nvPr>
        </p:nvSpPr>
        <p:spPr/>
        <p:txBody>
          <a:bodyPr/>
          <a:lstStyle/>
          <a:p>
            <a:fld id="{D7629379-FAFA-4A77-96C8-F795B468465A}" type="datetimeFigureOut">
              <a:rPr lang="en-CA" smtClean="0"/>
              <a:t>2018-04-05</a:t>
            </a:fld>
            <a:endParaRPr lang="en-CA"/>
          </a:p>
        </p:txBody>
      </p:sp>
      <p:sp>
        <p:nvSpPr>
          <p:cNvPr id="5" name="Footer Placeholder 4">
            <a:extLst>
              <a:ext uri="{FF2B5EF4-FFF2-40B4-BE49-F238E27FC236}">
                <a16:creationId xmlns:a16="http://schemas.microsoft.com/office/drawing/2014/main" id="{FD429133-3F18-4A47-A38E-43FA8018BB4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DAEA117-EF78-48B0-A68D-7363A644B346}"/>
              </a:ext>
            </a:extLst>
          </p:cNvPr>
          <p:cNvSpPr>
            <a:spLocks noGrp="1"/>
          </p:cNvSpPr>
          <p:nvPr>
            <p:ph type="sldNum" sz="quarter" idx="12"/>
          </p:nvPr>
        </p:nvSpPr>
        <p:spPr/>
        <p:txBody>
          <a:bodyPr/>
          <a:lstStyle/>
          <a:p>
            <a:fld id="{0101F6A8-C4F9-4ABF-953D-7581F0D3B281}" type="slidenum">
              <a:rPr lang="en-CA" smtClean="0"/>
              <a:t>‹#›</a:t>
            </a:fld>
            <a:endParaRPr lang="en-CA"/>
          </a:p>
        </p:txBody>
      </p:sp>
    </p:spTree>
    <p:extLst>
      <p:ext uri="{BB962C8B-B14F-4D97-AF65-F5344CB8AC3E}">
        <p14:creationId xmlns:p14="http://schemas.microsoft.com/office/powerpoint/2010/main" val="2347705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0C02E-D0C5-4CBB-A8BE-B3DE67C25A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D4D5C2C-7C04-4CA8-AA53-D4820CCDF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31BAD5F-DE37-4F36-8B34-43C7509AE81B}"/>
              </a:ext>
            </a:extLst>
          </p:cNvPr>
          <p:cNvSpPr>
            <a:spLocks noGrp="1"/>
          </p:cNvSpPr>
          <p:nvPr>
            <p:ph type="dt" sz="half" idx="10"/>
          </p:nvPr>
        </p:nvSpPr>
        <p:spPr/>
        <p:txBody>
          <a:bodyPr/>
          <a:lstStyle/>
          <a:p>
            <a:fld id="{D7629379-FAFA-4A77-96C8-F795B468465A}" type="datetimeFigureOut">
              <a:rPr lang="en-CA" smtClean="0"/>
              <a:t>2018-04-05</a:t>
            </a:fld>
            <a:endParaRPr lang="en-CA"/>
          </a:p>
        </p:txBody>
      </p:sp>
      <p:sp>
        <p:nvSpPr>
          <p:cNvPr id="5" name="Footer Placeholder 4">
            <a:extLst>
              <a:ext uri="{FF2B5EF4-FFF2-40B4-BE49-F238E27FC236}">
                <a16:creationId xmlns:a16="http://schemas.microsoft.com/office/drawing/2014/main" id="{E68562CA-11F8-40DD-82CA-AF3F6DF3B3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E1ABE0C-F277-45DA-957E-97F0AC30B33F}"/>
              </a:ext>
            </a:extLst>
          </p:cNvPr>
          <p:cNvSpPr>
            <a:spLocks noGrp="1"/>
          </p:cNvSpPr>
          <p:nvPr>
            <p:ph type="sldNum" sz="quarter" idx="12"/>
          </p:nvPr>
        </p:nvSpPr>
        <p:spPr/>
        <p:txBody>
          <a:bodyPr/>
          <a:lstStyle/>
          <a:p>
            <a:fld id="{0101F6A8-C4F9-4ABF-953D-7581F0D3B281}" type="slidenum">
              <a:rPr lang="en-CA" smtClean="0"/>
              <a:t>‹#›</a:t>
            </a:fld>
            <a:endParaRPr lang="en-CA"/>
          </a:p>
        </p:txBody>
      </p:sp>
    </p:spTree>
    <p:extLst>
      <p:ext uri="{BB962C8B-B14F-4D97-AF65-F5344CB8AC3E}">
        <p14:creationId xmlns:p14="http://schemas.microsoft.com/office/powerpoint/2010/main" val="69361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1BB4C-821A-43F6-8E0D-7A2276A61E1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E75FD16-12F3-4A50-99ED-6FAB9F9064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49622B4-1CB1-4E9A-9C8A-08718553B8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E1BA12D-44CA-4A4F-9867-EFE931C0BFC1}"/>
              </a:ext>
            </a:extLst>
          </p:cNvPr>
          <p:cNvSpPr>
            <a:spLocks noGrp="1"/>
          </p:cNvSpPr>
          <p:nvPr>
            <p:ph type="dt" sz="half" idx="10"/>
          </p:nvPr>
        </p:nvSpPr>
        <p:spPr/>
        <p:txBody>
          <a:bodyPr/>
          <a:lstStyle/>
          <a:p>
            <a:fld id="{D7629379-FAFA-4A77-96C8-F795B468465A}" type="datetimeFigureOut">
              <a:rPr lang="en-CA" smtClean="0"/>
              <a:t>2018-04-05</a:t>
            </a:fld>
            <a:endParaRPr lang="en-CA"/>
          </a:p>
        </p:txBody>
      </p:sp>
      <p:sp>
        <p:nvSpPr>
          <p:cNvPr id="6" name="Footer Placeholder 5">
            <a:extLst>
              <a:ext uri="{FF2B5EF4-FFF2-40B4-BE49-F238E27FC236}">
                <a16:creationId xmlns:a16="http://schemas.microsoft.com/office/drawing/2014/main" id="{EE4CCA60-D034-44A6-9142-E6898522437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7F1AACC-8F95-48A3-AC39-E352D581A4F5}"/>
              </a:ext>
            </a:extLst>
          </p:cNvPr>
          <p:cNvSpPr>
            <a:spLocks noGrp="1"/>
          </p:cNvSpPr>
          <p:nvPr>
            <p:ph type="sldNum" sz="quarter" idx="12"/>
          </p:nvPr>
        </p:nvSpPr>
        <p:spPr/>
        <p:txBody>
          <a:bodyPr/>
          <a:lstStyle/>
          <a:p>
            <a:fld id="{0101F6A8-C4F9-4ABF-953D-7581F0D3B281}" type="slidenum">
              <a:rPr lang="en-CA" smtClean="0"/>
              <a:t>‹#›</a:t>
            </a:fld>
            <a:endParaRPr lang="en-CA"/>
          </a:p>
        </p:txBody>
      </p:sp>
    </p:spTree>
    <p:extLst>
      <p:ext uri="{BB962C8B-B14F-4D97-AF65-F5344CB8AC3E}">
        <p14:creationId xmlns:p14="http://schemas.microsoft.com/office/powerpoint/2010/main" val="242926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8BD-864E-4736-AED1-916C52FB755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DDDAA9B-4431-44C9-9AA3-54B2E51ECE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6E0F8C-E053-409D-A955-4CA7176580F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668F0B1-E639-4FF3-B293-B1B19C3CC9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CAC26A-8B71-414D-A41B-36B4CA10DD3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FF395F8-BA8B-44EF-95D1-AFF7517A8758}"/>
              </a:ext>
            </a:extLst>
          </p:cNvPr>
          <p:cNvSpPr>
            <a:spLocks noGrp="1"/>
          </p:cNvSpPr>
          <p:nvPr>
            <p:ph type="dt" sz="half" idx="10"/>
          </p:nvPr>
        </p:nvSpPr>
        <p:spPr/>
        <p:txBody>
          <a:bodyPr/>
          <a:lstStyle/>
          <a:p>
            <a:fld id="{D7629379-FAFA-4A77-96C8-F795B468465A}" type="datetimeFigureOut">
              <a:rPr lang="en-CA" smtClean="0"/>
              <a:t>2018-04-05</a:t>
            </a:fld>
            <a:endParaRPr lang="en-CA"/>
          </a:p>
        </p:txBody>
      </p:sp>
      <p:sp>
        <p:nvSpPr>
          <p:cNvPr id="8" name="Footer Placeholder 7">
            <a:extLst>
              <a:ext uri="{FF2B5EF4-FFF2-40B4-BE49-F238E27FC236}">
                <a16:creationId xmlns:a16="http://schemas.microsoft.com/office/drawing/2014/main" id="{7D5D222E-640E-4357-8D1D-D8485D16827A}"/>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4A7F567-B028-40AE-A5FA-A23280588195}"/>
              </a:ext>
            </a:extLst>
          </p:cNvPr>
          <p:cNvSpPr>
            <a:spLocks noGrp="1"/>
          </p:cNvSpPr>
          <p:nvPr>
            <p:ph type="sldNum" sz="quarter" idx="12"/>
          </p:nvPr>
        </p:nvSpPr>
        <p:spPr/>
        <p:txBody>
          <a:bodyPr/>
          <a:lstStyle/>
          <a:p>
            <a:fld id="{0101F6A8-C4F9-4ABF-953D-7581F0D3B281}" type="slidenum">
              <a:rPr lang="en-CA" smtClean="0"/>
              <a:t>‹#›</a:t>
            </a:fld>
            <a:endParaRPr lang="en-CA"/>
          </a:p>
        </p:txBody>
      </p:sp>
    </p:spTree>
    <p:extLst>
      <p:ext uri="{BB962C8B-B14F-4D97-AF65-F5344CB8AC3E}">
        <p14:creationId xmlns:p14="http://schemas.microsoft.com/office/powerpoint/2010/main" val="2785803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8EEE1-17D8-4350-8F52-B2BFFAF1347A}"/>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BAF48DB9-1C87-47F4-ABE7-172F8E128683}"/>
              </a:ext>
            </a:extLst>
          </p:cNvPr>
          <p:cNvSpPr>
            <a:spLocks noGrp="1"/>
          </p:cNvSpPr>
          <p:nvPr>
            <p:ph type="dt" sz="half" idx="10"/>
          </p:nvPr>
        </p:nvSpPr>
        <p:spPr/>
        <p:txBody>
          <a:bodyPr/>
          <a:lstStyle/>
          <a:p>
            <a:fld id="{D7629379-FAFA-4A77-96C8-F795B468465A}" type="datetimeFigureOut">
              <a:rPr lang="en-CA" smtClean="0"/>
              <a:t>2018-04-05</a:t>
            </a:fld>
            <a:endParaRPr lang="en-CA"/>
          </a:p>
        </p:txBody>
      </p:sp>
      <p:sp>
        <p:nvSpPr>
          <p:cNvPr id="4" name="Footer Placeholder 3">
            <a:extLst>
              <a:ext uri="{FF2B5EF4-FFF2-40B4-BE49-F238E27FC236}">
                <a16:creationId xmlns:a16="http://schemas.microsoft.com/office/drawing/2014/main" id="{C1A1763D-EBBF-41A0-8A2F-CC03A002FDF7}"/>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6699420B-652C-4D3C-B2A6-E2C81C9F4B32}"/>
              </a:ext>
            </a:extLst>
          </p:cNvPr>
          <p:cNvSpPr>
            <a:spLocks noGrp="1"/>
          </p:cNvSpPr>
          <p:nvPr>
            <p:ph type="sldNum" sz="quarter" idx="12"/>
          </p:nvPr>
        </p:nvSpPr>
        <p:spPr/>
        <p:txBody>
          <a:bodyPr/>
          <a:lstStyle/>
          <a:p>
            <a:fld id="{0101F6A8-C4F9-4ABF-953D-7581F0D3B281}" type="slidenum">
              <a:rPr lang="en-CA" smtClean="0"/>
              <a:t>‹#›</a:t>
            </a:fld>
            <a:endParaRPr lang="en-CA"/>
          </a:p>
        </p:txBody>
      </p:sp>
    </p:spTree>
    <p:extLst>
      <p:ext uri="{BB962C8B-B14F-4D97-AF65-F5344CB8AC3E}">
        <p14:creationId xmlns:p14="http://schemas.microsoft.com/office/powerpoint/2010/main" val="185562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1FFD76-F197-41F5-9FFB-FD3224CC504D}"/>
              </a:ext>
            </a:extLst>
          </p:cNvPr>
          <p:cNvSpPr>
            <a:spLocks noGrp="1"/>
          </p:cNvSpPr>
          <p:nvPr>
            <p:ph type="dt" sz="half" idx="10"/>
          </p:nvPr>
        </p:nvSpPr>
        <p:spPr/>
        <p:txBody>
          <a:bodyPr/>
          <a:lstStyle/>
          <a:p>
            <a:fld id="{D7629379-FAFA-4A77-96C8-F795B468465A}" type="datetimeFigureOut">
              <a:rPr lang="en-CA" smtClean="0"/>
              <a:t>2018-04-05</a:t>
            </a:fld>
            <a:endParaRPr lang="en-CA"/>
          </a:p>
        </p:txBody>
      </p:sp>
      <p:sp>
        <p:nvSpPr>
          <p:cNvPr id="3" name="Footer Placeholder 2">
            <a:extLst>
              <a:ext uri="{FF2B5EF4-FFF2-40B4-BE49-F238E27FC236}">
                <a16:creationId xmlns:a16="http://schemas.microsoft.com/office/drawing/2014/main" id="{6202511A-8720-4FC8-9525-6DC405531B1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99BAF5A-2592-46CD-885E-E9664D2074D2}"/>
              </a:ext>
            </a:extLst>
          </p:cNvPr>
          <p:cNvSpPr>
            <a:spLocks noGrp="1"/>
          </p:cNvSpPr>
          <p:nvPr>
            <p:ph type="sldNum" sz="quarter" idx="12"/>
          </p:nvPr>
        </p:nvSpPr>
        <p:spPr/>
        <p:txBody>
          <a:bodyPr/>
          <a:lstStyle/>
          <a:p>
            <a:fld id="{0101F6A8-C4F9-4ABF-953D-7581F0D3B281}" type="slidenum">
              <a:rPr lang="en-CA" smtClean="0"/>
              <a:t>‹#›</a:t>
            </a:fld>
            <a:endParaRPr lang="en-CA"/>
          </a:p>
        </p:txBody>
      </p:sp>
    </p:spTree>
    <p:extLst>
      <p:ext uri="{BB962C8B-B14F-4D97-AF65-F5344CB8AC3E}">
        <p14:creationId xmlns:p14="http://schemas.microsoft.com/office/powerpoint/2010/main" val="1812316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BA4B6-BE2D-4A4A-934B-0AC4CD9D4D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09E6F47-9876-466F-B33B-57F66F962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F4085E7-D51F-4DBE-B33D-FE2AF75DC0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274E20-9F70-48FE-8BFE-91F63C467FA4}"/>
              </a:ext>
            </a:extLst>
          </p:cNvPr>
          <p:cNvSpPr>
            <a:spLocks noGrp="1"/>
          </p:cNvSpPr>
          <p:nvPr>
            <p:ph type="dt" sz="half" idx="10"/>
          </p:nvPr>
        </p:nvSpPr>
        <p:spPr/>
        <p:txBody>
          <a:bodyPr/>
          <a:lstStyle/>
          <a:p>
            <a:fld id="{D7629379-FAFA-4A77-96C8-F795B468465A}" type="datetimeFigureOut">
              <a:rPr lang="en-CA" smtClean="0"/>
              <a:t>2018-04-05</a:t>
            </a:fld>
            <a:endParaRPr lang="en-CA"/>
          </a:p>
        </p:txBody>
      </p:sp>
      <p:sp>
        <p:nvSpPr>
          <p:cNvPr id="6" name="Footer Placeholder 5">
            <a:extLst>
              <a:ext uri="{FF2B5EF4-FFF2-40B4-BE49-F238E27FC236}">
                <a16:creationId xmlns:a16="http://schemas.microsoft.com/office/drawing/2014/main" id="{E9988F96-2763-492F-9CC7-FC1BCC012E9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18FB04B-37F1-4D88-BB54-C2113344940A}"/>
              </a:ext>
            </a:extLst>
          </p:cNvPr>
          <p:cNvSpPr>
            <a:spLocks noGrp="1"/>
          </p:cNvSpPr>
          <p:nvPr>
            <p:ph type="sldNum" sz="quarter" idx="12"/>
          </p:nvPr>
        </p:nvSpPr>
        <p:spPr/>
        <p:txBody>
          <a:bodyPr/>
          <a:lstStyle/>
          <a:p>
            <a:fld id="{0101F6A8-C4F9-4ABF-953D-7581F0D3B281}" type="slidenum">
              <a:rPr lang="en-CA" smtClean="0"/>
              <a:t>‹#›</a:t>
            </a:fld>
            <a:endParaRPr lang="en-CA"/>
          </a:p>
        </p:txBody>
      </p:sp>
    </p:spTree>
    <p:extLst>
      <p:ext uri="{BB962C8B-B14F-4D97-AF65-F5344CB8AC3E}">
        <p14:creationId xmlns:p14="http://schemas.microsoft.com/office/powerpoint/2010/main" val="337605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7E60-8F29-4F0D-812F-3F0BCC4E79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744CA8A4-E4A8-485B-A2F8-7852B60B6A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69A48FD-AD39-4CC5-922A-24FADB7CC1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1A0E2F-08F1-48F9-806A-157D353907CC}"/>
              </a:ext>
            </a:extLst>
          </p:cNvPr>
          <p:cNvSpPr>
            <a:spLocks noGrp="1"/>
          </p:cNvSpPr>
          <p:nvPr>
            <p:ph type="dt" sz="half" idx="10"/>
          </p:nvPr>
        </p:nvSpPr>
        <p:spPr/>
        <p:txBody>
          <a:bodyPr/>
          <a:lstStyle/>
          <a:p>
            <a:fld id="{D7629379-FAFA-4A77-96C8-F795B468465A}" type="datetimeFigureOut">
              <a:rPr lang="en-CA" smtClean="0"/>
              <a:t>2018-04-05</a:t>
            </a:fld>
            <a:endParaRPr lang="en-CA"/>
          </a:p>
        </p:txBody>
      </p:sp>
      <p:sp>
        <p:nvSpPr>
          <p:cNvPr id="6" name="Footer Placeholder 5">
            <a:extLst>
              <a:ext uri="{FF2B5EF4-FFF2-40B4-BE49-F238E27FC236}">
                <a16:creationId xmlns:a16="http://schemas.microsoft.com/office/drawing/2014/main" id="{C77D8C50-ED28-453A-9340-8F58D5C8693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FD1FDE9-8664-4A94-A9A5-319980C29304}"/>
              </a:ext>
            </a:extLst>
          </p:cNvPr>
          <p:cNvSpPr>
            <a:spLocks noGrp="1"/>
          </p:cNvSpPr>
          <p:nvPr>
            <p:ph type="sldNum" sz="quarter" idx="12"/>
          </p:nvPr>
        </p:nvSpPr>
        <p:spPr/>
        <p:txBody>
          <a:bodyPr/>
          <a:lstStyle/>
          <a:p>
            <a:fld id="{0101F6A8-C4F9-4ABF-953D-7581F0D3B281}" type="slidenum">
              <a:rPr lang="en-CA" smtClean="0"/>
              <a:t>‹#›</a:t>
            </a:fld>
            <a:endParaRPr lang="en-CA"/>
          </a:p>
        </p:txBody>
      </p:sp>
    </p:spTree>
    <p:extLst>
      <p:ext uri="{BB962C8B-B14F-4D97-AF65-F5344CB8AC3E}">
        <p14:creationId xmlns:p14="http://schemas.microsoft.com/office/powerpoint/2010/main" val="20394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28CE0-E2F7-4BE1-93CE-0E2325B764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AC27D7F-0CAB-4657-9DEE-616838A090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C46A1AD-0FB4-4A06-8A86-EC9CB7F543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29379-FAFA-4A77-96C8-F795B468465A}" type="datetimeFigureOut">
              <a:rPr lang="en-CA" smtClean="0"/>
              <a:t>2018-04-05</a:t>
            </a:fld>
            <a:endParaRPr lang="en-CA"/>
          </a:p>
        </p:txBody>
      </p:sp>
      <p:sp>
        <p:nvSpPr>
          <p:cNvPr id="5" name="Footer Placeholder 4">
            <a:extLst>
              <a:ext uri="{FF2B5EF4-FFF2-40B4-BE49-F238E27FC236}">
                <a16:creationId xmlns:a16="http://schemas.microsoft.com/office/drawing/2014/main" id="{9FEF600A-E900-4732-852C-4201063EAB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754931B-6717-434E-8026-4F1230B4F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1F6A8-C4F9-4ABF-953D-7581F0D3B281}" type="slidenum">
              <a:rPr lang="en-CA" smtClean="0"/>
              <a:t>‹#›</a:t>
            </a:fld>
            <a:endParaRPr lang="en-CA"/>
          </a:p>
        </p:txBody>
      </p:sp>
    </p:spTree>
    <p:extLst>
      <p:ext uri="{BB962C8B-B14F-4D97-AF65-F5344CB8AC3E}">
        <p14:creationId xmlns:p14="http://schemas.microsoft.com/office/powerpoint/2010/main" val="391943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watch?v=ikYFfxpu3I0"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__H6Gvdn8WY"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www.youtube.com/watch?v=McStQJiOPe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ul kariya hit">
            <a:extLst>
              <a:ext uri="{FF2B5EF4-FFF2-40B4-BE49-F238E27FC236}">
                <a16:creationId xmlns:a16="http://schemas.microsoft.com/office/drawing/2014/main" id="{C09913E0-175A-4B5E-862C-17FFFE12C3F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93" b="1286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4747EAC-7696-4FD3-BDAB-83421A0EFB6E}"/>
              </a:ext>
            </a:extLst>
          </p:cNvPr>
          <p:cNvSpPr>
            <a:spLocks noGrp="1"/>
          </p:cNvSpPr>
          <p:nvPr>
            <p:ph type="ctrTitle"/>
          </p:nvPr>
        </p:nvSpPr>
        <p:spPr>
          <a:xfrm>
            <a:off x="1524000" y="-257261"/>
            <a:ext cx="9144000" cy="2387600"/>
          </a:xfrm>
        </p:spPr>
        <p:txBody>
          <a:bodyPr/>
          <a:lstStyle/>
          <a:p>
            <a:r>
              <a:rPr lang="en-CA" dirty="0"/>
              <a:t>Concussions and the Physics of Helmets</a:t>
            </a:r>
          </a:p>
        </p:txBody>
      </p:sp>
      <p:sp>
        <p:nvSpPr>
          <p:cNvPr id="3" name="Subtitle 2">
            <a:extLst>
              <a:ext uri="{FF2B5EF4-FFF2-40B4-BE49-F238E27FC236}">
                <a16:creationId xmlns:a16="http://schemas.microsoft.com/office/drawing/2014/main" id="{458C2279-9F32-459C-A3BE-37C0FAFDA765}"/>
              </a:ext>
            </a:extLst>
          </p:cNvPr>
          <p:cNvSpPr>
            <a:spLocks noGrp="1"/>
          </p:cNvSpPr>
          <p:nvPr>
            <p:ph type="subTitle" idx="1"/>
          </p:nvPr>
        </p:nvSpPr>
        <p:spPr>
          <a:xfrm>
            <a:off x="1524000" y="2206375"/>
            <a:ext cx="9144000" cy="1655762"/>
          </a:xfrm>
        </p:spPr>
        <p:txBody>
          <a:bodyPr/>
          <a:lstStyle/>
          <a:p>
            <a:r>
              <a:rPr lang="en-CA" dirty="0"/>
              <a:t>Eric Neal</a:t>
            </a:r>
          </a:p>
          <a:p>
            <a:r>
              <a:rPr lang="en-CA" dirty="0"/>
              <a:t>PHYS 420</a:t>
            </a:r>
          </a:p>
        </p:txBody>
      </p:sp>
    </p:spTree>
    <p:extLst>
      <p:ext uri="{BB962C8B-B14F-4D97-AF65-F5344CB8AC3E}">
        <p14:creationId xmlns:p14="http://schemas.microsoft.com/office/powerpoint/2010/main" val="2260586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37EF6-8CCB-434B-8F08-6BF1F4844CEF}"/>
              </a:ext>
            </a:extLst>
          </p:cNvPr>
          <p:cNvSpPr>
            <a:spLocks noGrp="1"/>
          </p:cNvSpPr>
          <p:nvPr>
            <p:ph type="title"/>
          </p:nvPr>
        </p:nvSpPr>
        <p:spPr/>
        <p:txBody>
          <a:bodyPr/>
          <a:lstStyle/>
          <a:p>
            <a:r>
              <a:rPr lang="en-CA" dirty="0"/>
              <a:t>Force vs. Time Graph</a:t>
            </a:r>
          </a:p>
        </p:txBody>
      </p:sp>
      <p:sp>
        <p:nvSpPr>
          <p:cNvPr id="3" name="Content Placeholder 2">
            <a:extLst>
              <a:ext uri="{FF2B5EF4-FFF2-40B4-BE49-F238E27FC236}">
                <a16:creationId xmlns:a16="http://schemas.microsoft.com/office/drawing/2014/main" id="{68756483-A1E9-4FD5-83CF-E471DFCFACF0}"/>
              </a:ext>
            </a:extLst>
          </p:cNvPr>
          <p:cNvSpPr>
            <a:spLocks noGrp="1"/>
          </p:cNvSpPr>
          <p:nvPr>
            <p:ph idx="1"/>
          </p:nvPr>
        </p:nvSpPr>
        <p:spPr/>
        <p:txBody>
          <a:bodyPr/>
          <a:lstStyle/>
          <a:p>
            <a:endParaRPr lang="en-CA" dirty="0"/>
          </a:p>
        </p:txBody>
      </p:sp>
      <p:pic>
        <p:nvPicPr>
          <p:cNvPr id="2050" name="Picture 2" descr="Image result for force time graph impulse">
            <a:extLst>
              <a:ext uri="{FF2B5EF4-FFF2-40B4-BE49-F238E27FC236}">
                <a16:creationId xmlns:a16="http://schemas.microsoft.com/office/drawing/2014/main" id="{3A131101-52A0-4F11-BB50-11B801E27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573730"/>
            <a:ext cx="6665506" cy="5006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454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A782-9EFC-490D-9463-3A29939CC8ED}"/>
              </a:ext>
            </a:extLst>
          </p:cNvPr>
          <p:cNvSpPr>
            <a:spLocks noGrp="1"/>
          </p:cNvSpPr>
          <p:nvPr>
            <p:ph type="title"/>
          </p:nvPr>
        </p:nvSpPr>
        <p:spPr/>
        <p:txBody>
          <a:bodyPr/>
          <a:lstStyle/>
          <a:p>
            <a:r>
              <a:rPr lang="en-CA" dirty="0"/>
              <a:t>Impulse = Area under the curve</a:t>
            </a:r>
          </a:p>
        </p:txBody>
      </p:sp>
      <p:pic>
        <p:nvPicPr>
          <p:cNvPr id="3074" name="Picture 2" descr="Image result for force time graph impulse">
            <a:extLst>
              <a:ext uri="{FF2B5EF4-FFF2-40B4-BE49-F238E27FC236}">
                <a16:creationId xmlns:a16="http://schemas.microsoft.com/office/drawing/2014/main" id="{566C8B94-E9CB-44EC-ADCA-BA6D32413B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3028"/>
          <a:stretch/>
        </p:blipFill>
        <p:spPr bwMode="auto">
          <a:xfrm>
            <a:off x="932872" y="1441945"/>
            <a:ext cx="5033818" cy="519536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3F6132-F448-4FDD-935D-19CD78B290BC}"/>
                  </a:ext>
                </a:extLst>
              </p:cNvPr>
              <p:cNvSpPr>
                <a:spLocks noGrp="1"/>
              </p:cNvSpPr>
              <p:nvPr>
                <p:ph idx="1"/>
              </p:nvPr>
            </p:nvSpPr>
            <p:spPr>
              <a:xfrm>
                <a:off x="4856284" y="2933067"/>
                <a:ext cx="5539565" cy="1693544"/>
              </a:xfrm>
              <a:solidFill>
                <a:schemeClr val="bg1"/>
              </a:solidFill>
            </p:spPr>
            <p:txBody>
              <a:bodyPr>
                <a:normAutofit/>
              </a:bodyPr>
              <a:lstStyle/>
              <a:p>
                <a:pPr marL="0" indent="0">
                  <a:buNone/>
                </a:pPr>
                <a14:m>
                  <m:oMathPara xmlns:m="http://schemas.openxmlformats.org/officeDocument/2006/math">
                    <m:oMathParaPr>
                      <m:jc m:val="left"/>
                    </m:oMathParaPr>
                    <m:oMath xmlns:m="http://schemas.openxmlformats.org/officeDocument/2006/math">
                      <m:r>
                        <a:rPr lang="en-CA" b="0" i="1" smtClean="0">
                          <a:latin typeface="Cambria Math" panose="02040503050406030204" pitchFamily="18" charset="0"/>
                        </a:rPr>
                        <m:t>𝐼𝑚𝑝𝑢𝑙𝑠𝑒</m:t>
                      </m:r>
                      <m:r>
                        <a:rPr lang="en-CA" b="0" i="1" smtClean="0">
                          <a:latin typeface="Cambria Math" panose="02040503050406030204" pitchFamily="18" charset="0"/>
                        </a:rPr>
                        <m:t>=</m:t>
                      </m:r>
                      <m:nary>
                        <m:naryPr>
                          <m:limLoc m:val="undOvr"/>
                          <m:ctrlPr>
                            <a:rPr lang="en-CA" i="1" smtClean="0">
                              <a:latin typeface="Cambria Math" panose="02040503050406030204" pitchFamily="18" charset="0"/>
                            </a:rPr>
                          </m:ctrlPr>
                        </m:naryPr>
                        <m:sub>
                          <m:sSub>
                            <m:sSubPr>
                              <m:ctrlPr>
                                <a:rPr lang="en-CA" i="1" smtClean="0">
                                  <a:latin typeface="Cambria Math" panose="02040503050406030204" pitchFamily="18" charset="0"/>
                                </a:rPr>
                              </m:ctrlPr>
                            </m:sSubPr>
                            <m:e>
                              <m:r>
                                <a:rPr lang="en-CA" b="0" i="1" smtClean="0">
                                  <a:latin typeface="Cambria Math" panose="02040503050406030204" pitchFamily="18" charset="0"/>
                                </a:rPr>
                                <m:t>𝑡</m:t>
                              </m:r>
                            </m:e>
                            <m:sub>
                              <m:r>
                                <a:rPr lang="en-CA" b="0" i="1" smtClean="0">
                                  <a:latin typeface="Cambria Math" panose="02040503050406030204" pitchFamily="18" charset="0"/>
                                </a:rPr>
                                <m:t>1</m:t>
                              </m:r>
                            </m:sub>
                          </m:sSub>
                        </m:sub>
                        <m:sup>
                          <m:sSub>
                            <m:sSubPr>
                              <m:ctrlPr>
                                <a:rPr lang="en-CA" i="1" smtClean="0">
                                  <a:latin typeface="Cambria Math" panose="02040503050406030204" pitchFamily="18" charset="0"/>
                                </a:rPr>
                              </m:ctrlPr>
                            </m:sSubPr>
                            <m:e>
                              <m:r>
                                <a:rPr lang="en-CA" b="0" i="1" smtClean="0">
                                  <a:latin typeface="Cambria Math" panose="02040503050406030204" pitchFamily="18" charset="0"/>
                                </a:rPr>
                                <m:t>𝑡</m:t>
                              </m:r>
                            </m:e>
                            <m:sub>
                              <m:r>
                                <a:rPr lang="en-CA" b="0" i="1" smtClean="0">
                                  <a:latin typeface="Cambria Math" panose="02040503050406030204" pitchFamily="18" charset="0"/>
                                </a:rPr>
                                <m:t>2</m:t>
                              </m:r>
                            </m:sub>
                          </m:sSub>
                        </m:sup>
                        <m:e>
                          <m:r>
                            <a:rPr lang="en-CA" b="0" i="1" smtClean="0">
                              <a:latin typeface="Cambria Math" panose="02040503050406030204" pitchFamily="18" charset="0"/>
                            </a:rPr>
                            <m:t>𝐹</m:t>
                          </m:r>
                          <m:r>
                            <a:rPr lang="en-CA" b="0" i="1" smtClean="0">
                              <a:latin typeface="Cambria Math" panose="02040503050406030204" pitchFamily="18" charset="0"/>
                            </a:rPr>
                            <m:t> </m:t>
                          </m:r>
                          <m:r>
                            <a:rPr lang="en-CA" b="0" i="1" smtClean="0">
                              <a:latin typeface="Cambria Math" panose="02040503050406030204" pitchFamily="18" charset="0"/>
                            </a:rPr>
                            <m:t>𝑑𝑡</m:t>
                          </m:r>
                        </m:e>
                      </m:nary>
                    </m:oMath>
                  </m:oMathPara>
                </a14:m>
                <a:endParaRPr lang="en-CA" dirty="0"/>
              </a:p>
            </p:txBody>
          </p:sp>
        </mc:Choice>
        <mc:Fallback xmlns="">
          <p:sp>
            <p:nvSpPr>
              <p:cNvPr id="3" name="Content Placeholder 2">
                <a:extLst>
                  <a:ext uri="{FF2B5EF4-FFF2-40B4-BE49-F238E27FC236}">
                    <a16:creationId xmlns:a16="http://schemas.microsoft.com/office/drawing/2014/main" id="{B63F6132-F448-4FDD-935D-19CD78B290BC}"/>
                  </a:ext>
                </a:extLst>
              </p:cNvPr>
              <p:cNvSpPr>
                <a:spLocks noGrp="1" noRot="1" noChangeAspect="1" noMove="1" noResize="1" noEditPoints="1" noAdjustHandles="1" noChangeArrowheads="1" noChangeShapeType="1" noTextEdit="1"/>
              </p:cNvSpPr>
              <p:nvPr>
                <p:ph idx="1"/>
              </p:nvPr>
            </p:nvSpPr>
            <p:spPr>
              <a:xfrm>
                <a:off x="4856284" y="2933067"/>
                <a:ext cx="5539565" cy="1693544"/>
              </a:xfrm>
              <a:blipFill>
                <a:blip r:embed="rId3"/>
                <a:stretch>
                  <a:fillRect t="-36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B0EE4A97-682D-467C-8F9F-F3ECC84ED3D0}"/>
                  </a:ext>
                </a:extLst>
              </p:cNvPr>
              <p:cNvSpPr txBox="1">
                <a:spLocks/>
              </p:cNvSpPr>
              <p:nvPr/>
            </p:nvSpPr>
            <p:spPr>
              <a:xfrm>
                <a:off x="5690940" y="4626611"/>
                <a:ext cx="5651206" cy="1083073"/>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rPr>
                        <m:t>𝐼𝑚𝑝𝑢𝑙𝑠𝑒</m:t>
                      </m:r>
                      <m:r>
                        <a:rPr lang="en-CA" i="1" smtClean="0">
                          <a:latin typeface="Cambria Math" panose="02040503050406030204" pitchFamily="18" charset="0"/>
                        </a:rPr>
                        <m:t>= </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𝐹</m:t>
                          </m:r>
                        </m:e>
                        <m:sub>
                          <m:r>
                            <a:rPr lang="en-CA" b="0" i="1" smtClean="0">
                              <a:latin typeface="Cambria Math" panose="02040503050406030204" pitchFamily="18" charset="0"/>
                            </a:rPr>
                            <m:t>𝑎𝑣𝑔</m:t>
                          </m:r>
                        </m:sub>
                      </m:sSub>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𝑡</m:t>
                      </m:r>
                      <m:r>
                        <a:rPr lang="en-CA" b="0" i="1" smtClean="0">
                          <a:latin typeface="Cambria Math" panose="02040503050406030204" pitchFamily="18" charset="0"/>
                          <a:ea typeface="Cambria Math" panose="02040503050406030204" pitchFamily="18" charset="0"/>
                        </a:rPr>
                        <m:t>=</m:t>
                      </m:r>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𝐹</m:t>
                          </m:r>
                        </m:e>
                        <m:sub>
                          <m:r>
                            <a:rPr lang="en-CA" b="0" i="1" smtClean="0">
                              <a:latin typeface="Cambria Math" panose="02040503050406030204" pitchFamily="18" charset="0"/>
                              <a:ea typeface="Cambria Math" panose="02040503050406030204" pitchFamily="18" charset="0"/>
                            </a:rPr>
                            <m:t>𝑎𝑣𝑔</m:t>
                          </m:r>
                        </m:sub>
                      </m:sSub>
                      <m:d>
                        <m:dPr>
                          <m:ctrlPr>
                            <a:rPr lang="en-CA" b="0" i="1" smtClean="0">
                              <a:latin typeface="Cambria Math" panose="02040503050406030204" pitchFamily="18" charset="0"/>
                              <a:ea typeface="Cambria Math" panose="02040503050406030204" pitchFamily="18" charset="0"/>
                            </a:rPr>
                          </m:ctrlPr>
                        </m:dPr>
                        <m:e>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𝑡</m:t>
                              </m:r>
                            </m:e>
                            <m:sub>
                              <m:r>
                                <a:rPr lang="en-CA" b="0" i="1" smtClean="0">
                                  <a:latin typeface="Cambria Math" panose="02040503050406030204" pitchFamily="18" charset="0"/>
                                  <a:ea typeface="Cambria Math" panose="02040503050406030204" pitchFamily="18" charset="0"/>
                                </a:rPr>
                                <m:t>2</m:t>
                              </m:r>
                            </m:sub>
                          </m:sSub>
                          <m:r>
                            <a:rPr lang="en-CA" b="0" i="1" smtClean="0">
                              <a:latin typeface="Cambria Math" panose="02040503050406030204" pitchFamily="18" charset="0"/>
                              <a:ea typeface="Cambria Math" panose="02040503050406030204" pitchFamily="18" charset="0"/>
                            </a:rPr>
                            <m:t>−</m:t>
                          </m:r>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𝑡</m:t>
                              </m:r>
                            </m:e>
                            <m:sub>
                              <m:r>
                                <a:rPr lang="en-CA" b="0" i="1" smtClean="0">
                                  <a:latin typeface="Cambria Math" panose="02040503050406030204" pitchFamily="18" charset="0"/>
                                  <a:ea typeface="Cambria Math" panose="02040503050406030204" pitchFamily="18" charset="0"/>
                                </a:rPr>
                                <m:t>1</m:t>
                              </m:r>
                            </m:sub>
                          </m:sSub>
                        </m:e>
                      </m:d>
                    </m:oMath>
                  </m:oMathPara>
                </a14:m>
                <a:endParaRPr lang="en-CA" dirty="0"/>
              </a:p>
            </p:txBody>
          </p:sp>
        </mc:Choice>
        <mc:Fallback xmlns="">
          <p:sp>
            <p:nvSpPr>
              <p:cNvPr id="5" name="Content Placeholder 2">
                <a:extLst>
                  <a:ext uri="{FF2B5EF4-FFF2-40B4-BE49-F238E27FC236}">
                    <a16:creationId xmlns:a16="http://schemas.microsoft.com/office/drawing/2014/main" id="{B0EE4A97-682D-467C-8F9F-F3ECC84ED3D0}"/>
                  </a:ext>
                </a:extLst>
              </p:cNvPr>
              <p:cNvSpPr txBox="1">
                <a:spLocks noRot="1" noChangeAspect="1" noMove="1" noResize="1" noEditPoints="1" noAdjustHandles="1" noChangeArrowheads="1" noChangeShapeType="1" noTextEdit="1"/>
              </p:cNvSpPr>
              <p:nvPr/>
            </p:nvSpPr>
            <p:spPr>
              <a:xfrm>
                <a:off x="5690940" y="4626611"/>
                <a:ext cx="5651206" cy="1083073"/>
              </a:xfrm>
              <a:prstGeom prst="rect">
                <a:avLst/>
              </a:prstGeom>
              <a:blipFill>
                <a:blip r:embed="rId4"/>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3508115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BFBC9-6CD7-4782-ACCE-869F0098838D}"/>
              </a:ext>
            </a:extLst>
          </p:cNvPr>
          <p:cNvSpPr>
            <a:spLocks noGrp="1"/>
          </p:cNvSpPr>
          <p:nvPr>
            <p:ph type="ctrTitle"/>
          </p:nvPr>
        </p:nvSpPr>
        <p:spPr/>
        <p:txBody>
          <a:bodyPr/>
          <a:lstStyle/>
          <a:p>
            <a:r>
              <a:rPr lang="en-CA" dirty="0"/>
              <a:t>Worksheet break </a:t>
            </a:r>
          </a:p>
        </p:txBody>
      </p:sp>
      <p:sp>
        <p:nvSpPr>
          <p:cNvPr id="3" name="Subtitle 2">
            <a:extLst>
              <a:ext uri="{FF2B5EF4-FFF2-40B4-BE49-F238E27FC236}">
                <a16:creationId xmlns:a16="http://schemas.microsoft.com/office/drawing/2014/main" id="{620A7209-3460-4906-8720-E8D19081F9B4}"/>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410464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63D2D5C-4BE0-4545-999B-92851A3F1E9C}"/>
              </a:ext>
            </a:extLst>
          </p:cNvPr>
          <p:cNvGraphicFramePr/>
          <p:nvPr>
            <p:extLst>
              <p:ext uri="{D42A27DB-BD31-4B8C-83A1-F6EECF244321}">
                <p14:modId xmlns:p14="http://schemas.microsoft.com/office/powerpoint/2010/main" val="3647622494"/>
              </p:ext>
            </p:extLst>
          </p:nvPr>
        </p:nvGraphicFramePr>
        <p:xfrm>
          <a:off x="746760" y="368300"/>
          <a:ext cx="5359400" cy="4762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A9C50E7-EAC6-406F-B177-9DB0520153B2}"/>
              </a:ext>
            </a:extLst>
          </p:cNvPr>
          <p:cNvGraphicFramePr/>
          <p:nvPr>
            <p:extLst>
              <p:ext uri="{D42A27DB-BD31-4B8C-83A1-F6EECF244321}">
                <p14:modId xmlns:p14="http://schemas.microsoft.com/office/powerpoint/2010/main" val="3830007935"/>
              </p:ext>
            </p:extLst>
          </p:nvPr>
        </p:nvGraphicFramePr>
        <p:xfrm>
          <a:off x="6482080" y="368300"/>
          <a:ext cx="4810760" cy="4762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e 6">
            <a:extLst>
              <a:ext uri="{FF2B5EF4-FFF2-40B4-BE49-F238E27FC236}">
                <a16:creationId xmlns:a16="http://schemas.microsoft.com/office/drawing/2014/main" id="{CFD3087A-52BC-426D-9A83-4794D481D202}"/>
              </a:ext>
            </a:extLst>
          </p:cNvPr>
          <p:cNvGraphicFramePr>
            <a:graphicFrameLocks noGrp="1"/>
          </p:cNvGraphicFramePr>
          <p:nvPr>
            <p:extLst>
              <p:ext uri="{D42A27DB-BD31-4B8C-83A1-F6EECF244321}">
                <p14:modId xmlns:p14="http://schemas.microsoft.com/office/powerpoint/2010/main" val="1730858697"/>
              </p:ext>
            </p:extLst>
          </p:nvPr>
        </p:nvGraphicFramePr>
        <p:xfrm>
          <a:off x="1257934" y="5130800"/>
          <a:ext cx="10034906" cy="1229361"/>
        </p:xfrm>
        <a:graphic>
          <a:graphicData uri="http://schemas.openxmlformats.org/drawingml/2006/table">
            <a:tbl>
              <a:tblPr firstRow="1" firstCol="1" bandRow="1">
                <a:tableStyleId>{2D5ABB26-0587-4C30-8999-92F81FD0307C}</a:tableStyleId>
              </a:tblPr>
              <a:tblGrid>
                <a:gridCol w="5017453">
                  <a:extLst>
                    <a:ext uri="{9D8B030D-6E8A-4147-A177-3AD203B41FA5}">
                      <a16:colId xmlns:a16="http://schemas.microsoft.com/office/drawing/2014/main" val="2929132558"/>
                    </a:ext>
                  </a:extLst>
                </a:gridCol>
                <a:gridCol w="5017453">
                  <a:extLst>
                    <a:ext uri="{9D8B030D-6E8A-4147-A177-3AD203B41FA5}">
                      <a16:colId xmlns:a16="http://schemas.microsoft.com/office/drawing/2014/main" val="1617833778"/>
                    </a:ext>
                  </a:extLst>
                </a:gridCol>
              </a:tblGrid>
              <a:tr h="409787">
                <a:tc>
                  <a:txBody>
                    <a:bodyPr/>
                    <a:lstStyle/>
                    <a:p>
                      <a:pPr>
                        <a:lnSpc>
                          <a:spcPct val="107000"/>
                        </a:lnSpc>
                        <a:spcAft>
                          <a:spcPts val="0"/>
                        </a:spcAft>
                      </a:pPr>
                      <a:r>
                        <a:rPr lang="en-CA" sz="1800" dirty="0" err="1">
                          <a:effectLst/>
                        </a:rPr>
                        <a:t>Δt</a:t>
                      </a:r>
                      <a:r>
                        <a:rPr lang="en-CA" sz="1800" dirty="0">
                          <a:effectLst/>
                        </a:rPr>
                        <a:t> =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CA" sz="1800" dirty="0" err="1">
                          <a:effectLst/>
                        </a:rPr>
                        <a:t>Δt</a:t>
                      </a:r>
                      <a:r>
                        <a:rPr lang="en-CA"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7588358"/>
                  </a:ext>
                </a:extLst>
              </a:tr>
              <a:tr h="409787">
                <a:tc>
                  <a:txBody>
                    <a:bodyPr/>
                    <a:lstStyle/>
                    <a:p>
                      <a:pPr>
                        <a:lnSpc>
                          <a:spcPct val="107000"/>
                        </a:lnSpc>
                        <a:spcAft>
                          <a:spcPts val="0"/>
                        </a:spcAft>
                      </a:pPr>
                      <a:r>
                        <a:rPr lang="en-CA" sz="1800" dirty="0" err="1">
                          <a:effectLst/>
                        </a:rPr>
                        <a:t>F</a:t>
                      </a:r>
                      <a:r>
                        <a:rPr lang="en-CA" sz="1800" baseline="-25000" dirty="0" err="1">
                          <a:effectLst/>
                        </a:rPr>
                        <a:t>max</a:t>
                      </a:r>
                      <a:r>
                        <a:rPr lang="en-CA" sz="1800" dirty="0">
                          <a:effectLst/>
                        </a:rPr>
                        <a:t> =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CA" sz="1800" dirty="0" err="1">
                          <a:effectLst/>
                        </a:rPr>
                        <a:t>F</a:t>
                      </a:r>
                      <a:r>
                        <a:rPr lang="en-CA" sz="1800" baseline="-25000" dirty="0" err="1">
                          <a:effectLst/>
                        </a:rPr>
                        <a:t>max</a:t>
                      </a:r>
                      <a:r>
                        <a:rPr lang="en-CA" sz="1800" dirty="0">
                          <a:effectLst/>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4008631"/>
                  </a:ext>
                </a:extLst>
              </a:tr>
              <a:tr h="409787">
                <a:tc>
                  <a:txBody>
                    <a:bodyPr/>
                    <a:lstStyle/>
                    <a:p>
                      <a:pPr>
                        <a:lnSpc>
                          <a:spcPct val="107000"/>
                        </a:lnSpc>
                        <a:spcAft>
                          <a:spcPts val="0"/>
                        </a:spcAft>
                      </a:pPr>
                      <a:r>
                        <a:rPr lang="en-CA" sz="1800" dirty="0">
                          <a:effectLst/>
                        </a:rPr>
                        <a:t>Impulse =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CA" sz="1800" dirty="0">
                          <a:effectLst/>
                        </a:rPr>
                        <a:t>Impulse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794355"/>
                  </a:ext>
                </a:extLst>
              </a:tr>
            </a:tbl>
          </a:graphicData>
        </a:graphic>
      </p:graphicFrame>
      <p:sp>
        <p:nvSpPr>
          <p:cNvPr id="8" name="TextBox 7">
            <a:extLst>
              <a:ext uri="{FF2B5EF4-FFF2-40B4-BE49-F238E27FC236}">
                <a16:creationId xmlns:a16="http://schemas.microsoft.com/office/drawing/2014/main" id="{1FF6ABBD-FB03-4982-BB7A-DC7639B57F7A}"/>
              </a:ext>
            </a:extLst>
          </p:cNvPr>
          <p:cNvSpPr txBox="1"/>
          <p:nvPr/>
        </p:nvSpPr>
        <p:spPr>
          <a:xfrm>
            <a:off x="1778000" y="5130800"/>
            <a:ext cx="1178560" cy="369332"/>
          </a:xfrm>
          <a:prstGeom prst="rect">
            <a:avLst/>
          </a:prstGeom>
          <a:noFill/>
        </p:spPr>
        <p:txBody>
          <a:bodyPr wrap="square" rtlCol="0">
            <a:spAutoFit/>
          </a:bodyPr>
          <a:lstStyle/>
          <a:p>
            <a:r>
              <a:rPr lang="en-CA" dirty="0"/>
              <a:t>7 seconds</a:t>
            </a:r>
          </a:p>
        </p:txBody>
      </p:sp>
      <p:sp>
        <p:nvSpPr>
          <p:cNvPr id="9" name="TextBox 8">
            <a:extLst>
              <a:ext uri="{FF2B5EF4-FFF2-40B4-BE49-F238E27FC236}">
                <a16:creationId xmlns:a16="http://schemas.microsoft.com/office/drawing/2014/main" id="{435E5E68-9E3F-48AE-B00E-E918765152EF}"/>
              </a:ext>
            </a:extLst>
          </p:cNvPr>
          <p:cNvSpPr txBox="1"/>
          <p:nvPr/>
        </p:nvSpPr>
        <p:spPr>
          <a:xfrm>
            <a:off x="6817360" y="5130800"/>
            <a:ext cx="1503680" cy="369332"/>
          </a:xfrm>
          <a:prstGeom prst="rect">
            <a:avLst/>
          </a:prstGeom>
          <a:noFill/>
        </p:spPr>
        <p:txBody>
          <a:bodyPr wrap="square" rtlCol="0">
            <a:spAutoFit/>
          </a:bodyPr>
          <a:lstStyle/>
          <a:p>
            <a:r>
              <a:rPr lang="en-CA" dirty="0"/>
              <a:t>10 seconds</a:t>
            </a:r>
          </a:p>
        </p:txBody>
      </p:sp>
      <p:sp>
        <p:nvSpPr>
          <p:cNvPr id="10" name="TextBox 9">
            <a:extLst>
              <a:ext uri="{FF2B5EF4-FFF2-40B4-BE49-F238E27FC236}">
                <a16:creationId xmlns:a16="http://schemas.microsoft.com/office/drawing/2014/main" id="{50C31EB9-B340-4C88-BC0F-E2E3DA65EA63}"/>
              </a:ext>
            </a:extLst>
          </p:cNvPr>
          <p:cNvSpPr txBox="1"/>
          <p:nvPr/>
        </p:nvSpPr>
        <p:spPr>
          <a:xfrm>
            <a:off x="1930400" y="5560814"/>
            <a:ext cx="690880" cy="369332"/>
          </a:xfrm>
          <a:prstGeom prst="rect">
            <a:avLst/>
          </a:prstGeom>
          <a:noFill/>
        </p:spPr>
        <p:txBody>
          <a:bodyPr wrap="square" rtlCol="0">
            <a:spAutoFit/>
          </a:bodyPr>
          <a:lstStyle/>
          <a:p>
            <a:r>
              <a:rPr lang="en-CA" dirty="0"/>
              <a:t>12 N</a:t>
            </a:r>
          </a:p>
        </p:txBody>
      </p:sp>
      <p:sp>
        <p:nvSpPr>
          <p:cNvPr id="11" name="TextBox 10">
            <a:extLst>
              <a:ext uri="{FF2B5EF4-FFF2-40B4-BE49-F238E27FC236}">
                <a16:creationId xmlns:a16="http://schemas.microsoft.com/office/drawing/2014/main" id="{3AC23896-5BCF-4390-B829-E90A2AFEFEEC}"/>
              </a:ext>
            </a:extLst>
          </p:cNvPr>
          <p:cNvSpPr txBox="1"/>
          <p:nvPr/>
        </p:nvSpPr>
        <p:spPr>
          <a:xfrm>
            <a:off x="6969760" y="5557520"/>
            <a:ext cx="690880" cy="369332"/>
          </a:xfrm>
          <a:prstGeom prst="rect">
            <a:avLst/>
          </a:prstGeom>
          <a:noFill/>
        </p:spPr>
        <p:txBody>
          <a:bodyPr wrap="square" rtlCol="0">
            <a:spAutoFit/>
          </a:bodyPr>
          <a:lstStyle/>
          <a:p>
            <a:r>
              <a:rPr lang="en-CA" dirty="0"/>
              <a:t>8 N</a:t>
            </a:r>
          </a:p>
        </p:txBody>
      </p:sp>
      <p:sp>
        <p:nvSpPr>
          <p:cNvPr id="12" name="Right Triangle 11">
            <a:extLst>
              <a:ext uri="{FF2B5EF4-FFF2-40B4-BE49-F238E27FC236}">
                <a16:creationId xmlns:a16="http://schemas.microsoft.com/office/drawing/2014/main" id="{2C9417A1-F14E-4E96-B1DC-AA2B62DED7A0}"/>
              </a:ext>
            </a:extLst>
          </p:cNvPr>
          <p:cNvSpPr/>
          <p:nvPr/>
        </p:nvSpPr>
        <p:spPr>
          <a:xfrm flipH="1">
            <a:off x="1696720" y="1127760"/>
            <a:ext cx="1148080" cy="3420348"/>
          </a:xfrm>
          <a:prstGeom prst="r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ight Triangle 12">
            <a:extLst>
              <a:ext uri="{FF2B5EF4-FFF2-40B4-BE49-F238E27FC236}">
                <a16:creationId xmlns:a16="http://schemas.microsoft.com/office/drawing/2014/main" id="{8A22BE63-4B28-40E4-BEDA-78E9B4ACAD1A}"/>
              </a:ext>
            </a:extLst>
          </p:cNvPr>
          <p:cNvSpPr/>
          <p:nvPr/>
        </p:nvSpPr>
        <p:spPr>
          <a:xfrm>
            <a:off x="3235960" y="1127760"/>
            <a:ext cx="1148080" cy="3420348"/>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ACFD1BDA-F2E6-4FF9-A8D6-F4F5CE5BB75C}"/>
              </a:ext>
            </a:extLst>
          </p:cNvPr>
          <p:cNvSpPr/>
          <p:nvPr/>
        </p:nvSpPr>
        <p:spPr>
          <a:xfrm>
            <a:off x="2844800" y="1127760"/>
            <a:ext cx="391160" cy="34203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a:extLst>
              <a:ext uri="{FF2B5EF4-FFF2-40B4-BE49-F238E27FC236}">
                <a16:creationId xmlns:a16="http://schemas.microsoft.com/office/drawing/2014/main" id="{2E8F411B-DD22-45CE-AEB0-3C5E63D4C337}"/>
              </a:ext>
            </a:extLst>
          </p:cNvPr>
          <p:cNvSpPr txBox="1"/>
          <p:nvPr/>
        </p:nvSpPr>
        <p:spPr>
          <a:xfrm>
            <a:off x="2270760" y="5960487"/>
            <a:ext cx="3527267" cy="369332"/>
          </a:xfrm>
          <a:prstGeom prst="rect">
            <a:avLst/>
          </a:prstGeom>
          <a:noFill/>
        </p:spPr>
        <p:txBody>
          <a:bodyPr wrap="square" rtlCol="0">
            <a:spAutoFit/>
          </a:bodyPr>
          <a:lstStyle/>
          <a:p>
            <a:r>
              <a:rPr lang="en-CA" dirty="0">
                <a:solidFill>
                  <a:srgbClr val="00B050"/>
                </a:solidFill>
              </a:rPr>
              <a:t>18 N*s</a:t>
            </a:r>
            <a:r>
              <a:rPr lang="en-CA" dirty="0"/>
              <a:t> + </a:t>
            </a:r>
            <a:r>
              <a:rPr lang="en-CA" dirty="0">
                <a:solidFill>
                  <a:srgbClr val="0070C0"/>
                </a:solidFill>
              </a:rPr>
              <a:t>12 N*s</a:t>
            </a:r>
            <a:r>
              <a:rPr lang="en-CA" dirty="0"/>
              <a:t> + </a:t>
            </a:r>
            <a:r>
              <a:rPr lang="en-CA" dirty="0">
                <a:solidFill>
                  <a:srgbClr val="FF0000"/>
                </a:solidFill>
              </a:rPr>
              <a:t>18 N*s</a:t>
            </a:r>
            <a:r>
              <a:rPr lang="en-CA" dirty="0"/>
              <a:t> = </a:t>
            </a:r>
            <a:r>
              <a:rPr lang="en-CA" b="1" dirty="0"/>
              <a:t>48 N*s</a:t>
            </a:r>
          </a:p>
        </p:txBody>
      </p:sp>
      <p:sp>
        <p:nvSpPr>
          <p:cNvPr id="16" name="Right Triangle 15">
            <a:extLst>
              <a:ext uri="{FF2B5EF4-FFF2-40B4-BE49-F238E27FC236}">
                <a16:creationId xmlns:a16="http://schemas.microsoft.com/office/drawing/2014/main" id="{E96B9C37-9D6E-4C1D-B302-DB315F1FD93F}"/>
              </a:ext>
            </a:extLst>
          </p:cNvPr>
          <p:cNvSpPr/>
          <p:nvPr/>
        </p:nvSpPr>
        <p:spPr>
          <a:xfrm flipH="1">
            <a:off x="7406640" y="2275840"/>
            <a:ext cx="1330960" cy="2272268"/>
          </a:xfrm>
          <a:prstGeom prst="r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ight Triangle 16">
            <a:extLst>
              <a:ext uri="{FF2B5EF4-FFF2-40B4-BE49-F238E27FC236}">
                <a16:creationId xmlns:a16="http://schemas.microsoft.com/office/drawing/2014/main" id="{274FBB96-1001-465F-8AD7-3C52A0388DAD}"/>
              </a:ext>
            </a:extLst>
          </p:cNvPr>
          <p:cNvSpPr/>
          <p:nvPr/>
        </p:nvSpPr>
        <p:spPr>
          <a:xfrm>
            <a:off x="9428480" y="2275840"/>
            <a:ext cx="1330960" cy="2272268"/>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E02F736A-80FC-4640-8E8B-52808EA3B9BD}"/>
              </a:ext>
            </a:extLst>
          </p:cNvPr>
          <p:cNvSpPr txBox="1"/>
          <p:nvPr/>
        </p:nvSpPr>
        <p:spPr>
          <a:xfrm>
            <a:off x="7315200" y="5960487"/>
            <a:ext cx="3527267" cy="369332"/>
          </a:xfrm>
          <a:prstGeom prst="rect">
            <a:avLst/>
          </a:prstGeom>
          <a:noFill/>
        </p:spPr>
        <p:txBody>
          <a:bodyPr wrap="square" rtlCol="0">
            <a:spAutoFit/>
          </a:bodyPr>
          <a:lstStyle/>
          <a:p>
            <a:r>
              <a:rPr lang="en-CA" dirty="0">
                <a:solidFill>
                  <a:srgbClr val="00B050"/>
                </a:solidFill>
              </a:rPr>
              <a:t>16 N*s</a:t>
            </a:r>
            <a:r>
              <a:rPr lang="en-CA" dirty="0"/>
              <a:t> + </a:t>
            </a:r>
            <a:r>
              <a:rPr lang="en-CA" dirty="0">
                <a:solidFill>
                  <a:srgbClr val="0070C0"/>
                </a:solidFill>
              </a:rPr>
              <a:t>16 N*s</a:t>
            </a:r>
            <a:r>
              <a:rPr lang="en-CA" dirty="0"/>
              <a:t> + </a:t>
            </a:r>
            <a:r>
              <a:rPr lang="en-CA" dirty="0">
                <a:solidFill>
                  <a:srgbClr val="FF0000"/>
                </a:solidFill>
              </a:rPr>
              <a:t>16 N*s</a:t>
            </a:r>
            <a:r>
              <a:rPr lang="en-CA" dirty="0"/>
              <a:t> = </a:t>
            </a:r>
            <a:r>
              <a:rPr lang="en-CA" b="1" dirty="0"/>
              <a:t>48 N*s</a:t>
            </a:r>
          </a:p>
        </p:txBody>
      </p:sp>
      <p:sp>
        <p:nvSpPr>
          <p:cNvPr id="19" name="Rectangle 18">
            <a:extLst>
              <a:ext uri="{FF2B5EF4-FFF2-40B4-BE49-F238E27FC236}">
                <a16:creationId xmlns:a16="http://schemas.microsoft.com/office/drawing/2014/main" id="{59A55E81-1A2E-4FEF-8BCD-B20F141FF227}"/>
              </a:ext>
            </a:extLst>
          </p:cNvPr>
          <p:cNvSpPr/>
          <p:nvPr/>
        </p:nvSpPr>
        <p:spPr>
          <a:xfrm>
            <a:off x="8737600" y="2275840"/>
            <a:ext cx="690880" cy="227226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rapezoid 19">
            <a:extLst>
              <a:ext uri="{FF2B5EF4-FFF2-40B4-BE49-F238E27FC236}">
                <a16:creationId xmlns:a16="http://schemas.microsoft.com/office/drawing/2014/main" id="{E01D1138-7170-4FF9-8752-BA0598BA94D6}"/>
              </a:ext>
            </a:extLst>
          </p:cNvPr>
          <p:cNvSpPr/>
          <p:nvPr/>
        </p:nvSpPr>
        <p:spPr>
          <a:xfrm>
            <a:off x="1696720" y="1127760"/>
            <a:ext cx="2687320" cy="3435519"/>
          </a:xfrm>
          <a:prstGeom prst="trapezoid">
            <a:avLst>
              <a:gd name="adj" fmla="val 428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rapezoid 20">
            <a:extLst>
              <a:ext uri="{FF2B5EF4-FFF2-40B4-BE49-F238E27FC236}">
                <a16:creationId xmlns:a16="http://schemas.microsoft.com/office/drawing/2014/main" id="{619F106B-67E5-4369-8732-46459F21C416}"/>
              </a:ext>
            </a:extLst>
          </p:cNvPr>
          <p:cNvSpPr/>
          <p:nvPr/>
        </p:nvSpPr>
        <p:spPr>
          <a:xfrm>
            <a:off x="7396006" y="2275839"/>
            <a:ext cx="3352801" cy="2272269"/>
          </a:xfrm>
          <a:prstGeom prst="trapezoid">
            <a:avLst>
              <a:gd name="adj" fmla="val 580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a:extLst>
              <a:ext uri="{FF2B5EF4-FFF2-40B4-BE49-F238E27FC236}">
                <a16:creationId xmlns:a16="http://schemas.microsoft.com/office/drawing/2014/main" id="{4BBE881E-F88B-4120-8D4B-A4135EAB0879}"/>
              </a:ext>
            </a:extLst>
          </p:cNvPr>
          <p:cNvSpPr txBox="1"/>
          <p:nvPr/>
        </p:nvSpPr>
        <p:spPr>
          <a:xfrm>
            <a:off x="2287418" y="3500130"/>
            <a:ext cx="1521164" cy="461665"/>
          </a:xfrm>
          <a:prstGeom prst="rect">
            <a:avLst/>
          </a:prstGeom>
          <a:noFill/>
        </p:spPr>
        <p:txBody>
          <a:bodyPr wrap="square" rtlCol="0">
            <a:spAutoFit/>
          </a:bodyPr>
          <a:lstStyle/>
          <a:p>
            <a:r>
              <a:rPr lang="en-CA" sz="2400" dirty="0"/>
              <a:t>A = 48 N*s</a:t>
            </a:r>
          </a:p>
        </p:txBody>
      </p:sp>
      <p:sp>
        <p:nvSpPr>
          <p:cNvPr id="23" name="TextBox 22">
            <a:extLst>
              <a:ext uri="{FF2B5EF4-FFF2-40B4-BE49-F238E27FC236}">
                <a16:creationId xmlns:a16="http://schemas.microsoft.com/office/drawing/2014/main" id="{11AF811A-2AA5-437B-B212-F6A445DB34F6}"/>
              </a:ext>
            </a:extLst>
          </p:cNvPr>
          <p:cNvSpPr txBox="1"/>
          <p:nvPr/>
        </p:nvSpPr>
        <p:spPr>
          <a:xfrm>
            <a:off x="8311824" y="3500130"/>
            <a:ext cx="1521164" cy="461665"/>
          </a:xfrm>
          <a:prstGeom prst="rect">
            <a:avLst/>
          </a:prstGeom>
          <a:noFill/>
        </p:spPr>
        <p:txBody>
          <a:bodyPr wrap="square" rtlCol="0">
            <a:spAutoFit/>
          </a:bodyPr>
          <a:lstStyle/>
          <a:p>
            <a:r>
              <a:rPr lang="en-CA" sz="2400" dirty="0"/>
              <a:t>A = 48 N*s</a:t>
            </a:r>
          </a:p>
        </p:txBody>
      </p:sp>
    </p:spTree>
    <p:extLst>
      <p:ext uri="{BB962C8B-B14F-4D97-AF65-F5344CB8AC3E}">
        <p14:creationId xmlns:p14="http://schemas.microsoft.com/office/powerpoint/2010/main" val="334002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animBg="1"/>
      <p:bldP spid="13" grpId="0" animBg="1"/>
      <p:bldP spid="14" grpId="0" animBg="1"/>
      <p:bldP spid="15" grpId="0"/>
      <p:bldP spid="16" grpId="0" animBg="1"/>
      <p:bldP spid="17" grpId="0" animBg="1"/>
      <p:bldP spid="18" grpId="0"/>
      <p:bldP spid="19" grpId="0" animBg="1"/>
      <p:bldP spid="20" grpId="0" animBg="1"/>
      <p:bldP spid="21" grpId="0" animBg="1"/>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A2356-C2F6-4B28-93C4-DB68ADD99D08}"/>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B0537F36-8B8E-4368-BE66-729A1A5AFF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524" y="0"/>
            <a:ext cx="11276952" cy="6563355"/>
          </a:xfrm>
        </p:spPr>
      </p:pic>
      <p:sp>
        <p:nvSpPr>
          <p:cNvPr id="8" name="Oval 7">
            <a:extLst>
              <a:ext uri="{FF2B5EF4-FFF2-40B4-BE49-F238E27FC236}">
                <a16:creationId xmlns:a16="http://schemas.microsoft.com/office/drawing/2014/main" id="{363897BC-6F03-4985-9F19-A91063630592}"/>
              </a:ext>
            </a:extLst>
          </p:cNvPr>
          <p:cNvSpPr/>
          <p:nvPr/>
        </p:nvSpPr>
        <p:spPr>
          <a:xfrm>
            <a:off x="1706880" y="1910079"/>
            <a:ext cx="1686560" cy="33877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a:extLst>
              <a:ext uri="{FF2B5EF4-FFF2-40B4-BE49-F238E27FC236}">
                <a16:creationId xmlns:a16="http://schemas.microsoft.com/office/drawing/2014/main" id="{3E6C94B5-90C9-49C3-A1B0-E74BF32FB08F}"/>
              </a:ext>
            </a:extLst>
          </p:cNvPr>
          <p:cNvSpPr/>
          <p:nvPr/>
        </p:nvSpPr>
        <p:spPr>
          <a:xfrm>
            <a:off x="9326880" y="1432560"/>
            <a:ext cx="822960" cy="25812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6B7E7857-3968-45F6-8C0E-486BC2D32AFA}"/>
              </a:ext>
            </a:extLst>
          </p:cNvPr>
          <p:cNvSpPr/>
          <p:nvPr/>
        </p:nvSpPr>
        <p:spPr>
          <a:xfrm>
            <a:off x="335442" y="6236806"/>
            <a:ext cx="1066638" cy="397674"/>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6003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BD851-7A6B-4E0E-9D33-F792CE45F621}"/>
              </a:ext>
            </a:extLst>
          </p:cNvPr>
          <p:cNvSpPr>
            <a:spLocks noGrp="1"/>
          </p:cNvSpPr>
          <p:nvPr>
            <p:ph type="title"/>
          </p:nvPr>
        </p:nvSpPr>
        <p:spPr/>
        <p:txBody>
          <a:bodyPr/>
          <a:lstStyle/>
          <a:p>
            <a:r>
              <a:rPr lang="en-CA" dirty="0"/>
              <a:t>Predictions</a:t>
            </a:r>
          </a:p>
        </p:txBody>
      </p:sp>
      <p:sp>
        <p:nvSpPr>
          <p:cNvPr id="3" name="Content Placeholder 2">
            <a:extLst>
              <a:ext uri="{FF2B5EF4-FFF2-40B4-BE49-F238E27FC236}">
                <a16:creationId xmlns:a16="http://schemas.microsoft.com/office/drawing/2014/main" id="{A5A47F8B-59F0-47C1-8036-2C8CEB396B9D}"/>
              </a:ext>
            </a:extLst>
          </p:cNvPr>
          <p:cNvSpPr>
            <a:spLocks noGrp="1"/>
          </p:cNvSpPr>
          <p:nvPr>
            <p:ph idx="1"/>
          </p:nvPr>
        </p:nvSpPr>
        <p:spPr/>
        <p:txBody>
          <a:bodyPr>
            <a:normAutofit fontScale="92500" lnSpcReduction="10000"/>
          </a:bodyPr>
          <a:lstStyle/>
          <a:p>
            <a:pPr marL="0" indent="0">
              <a:buNone/>
            </a:pPr>
            <a:r>
              <a:rPr lang="en-CA" dirty="0"/>
              <a:t>If the 10.6 kg mass is dropped from a height of 0.1 m, what will be the impulse of the collision?</a:t>
            </a:r>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r>
              <a:rPr lang="en-CA" dirty="0"/>
              <a:t>How much do you think adding a helmet will change the maximum force of the collision?</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8BB81700-86C6-4BB4-960C-E91540A0E0DC}"/>
                  </a:ext>
                </a:extLst>
              </p:cNvPr>
              <p:cNvSpPr/>
              <p:nvPr/>
            </p:nvSpPr>
            <p:spPr>
              <a:xfrm>
                <a:off x="4486841" y="2833839"/>
                <a:ext cx="321831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CA" sz="2400" i="1">
                          <a:latin typeface="Cambria Math" panose="02040503050406030204" pitchFamily="18" charset="0"/>
                        </a:rPr>
                        <m:t>𝐼𝑚𝑝𝑢𝑙𝑠𝑒</m:t>
                      </m:r>
                      <m:r>
                        <a:rPr lang="en-CA" sz="2400" i="1">
                          <a:latin typeface="Cambria Math" panose="02040503050406030204" pitchFamily="18" charset="0"/>
                        </a:rPr>
                        <m:t>=</m:t>
                      </m:r>
                      <m:r>
                        <a:rPr lang="en-CA" sz="2400" i="1">
                          <a:latin typeface="Cambria Math" panose="02040503050406030204" pitchFamily="18" charset="0"/>
                        </a:rPr>
                        <m:t>𝑚</m:t>
                      </m:r>
                      <m:r>
                        <m:rPr>
                          <m:sty m:val="p"/>
                        </m:rPr>
                        <a:rPr lang="en-CA" sz="2400">
                          <a:latin typeface="Cambria Math" panose="02040503050406030204" pitchFamily="18" charset="0"/>
                        </a:rPr>
                        <m:t>Δ</m:t>
                      </m:r>
                      <m:r>
                        <a:rPr lang="en-CA" sz="2400" i="1">
                          <a:latin typeface="Cambria Math" panose="02040503050406030204" pitchFamily="18" charset="0"/>
                        </a:rPr>
                        <m:t>𝑣</m:t>
                      </m:r>
                      <m:r>
                        <a:rPr lang="en-CA" sz="2400" i="1">
                          <a:latin typeface="Cambria Math" panose="02040503050406030204" pitchFamily="18" charset="0"/>
                        </a:rPr>
                        <m:t>= </m:t>
                      </m:r>
                      <m:r>
                        <m:rPr>
                          <m:sty m:val="p"/>
                        </m:rPr>
                        <a:rPr lang="en-CA" sz="2400">
                          <a:latin typeface="Cambria Math" panose="02040503050406030204" pitchFamily="18" charset="0"/>
                        </a:rPr>
                        <m:t>Δ</m:t>
                      </m:r>
                      <m:r>
                        <a:rPr lang="en-CA" sz="2400" i="1">
                          <a:latin typeface="Cambria Math" panose="02040503050406030204" pitchFamily="18" charset="0"/>
                        </a:rPr>
                        <m:t>𝑝</m:t>
                      </m:r>
                    </m:oMath>
                  </m:oMathPara>
                </a14:m>
                <a:endParaRPr lang="en-CA" sz="2400" dirty="0"/>
              </a:p>
            </p:txBody>
          </p:sp>
        </mc:Choice>
        <mc:Fallback xmlns="">
          <p:sp>
            <p:nvSpPr>
              <p:cNvPr id="4" name="Rectangle 3">
                <a:extLst>
                  <a:ext uri="{FF2B5EF4-FFF2-40B4-BE49-F238E27FC236}">
                    <a16:creationId xmlns:a16="http://schemas.microsoft.com/office/drawing/2014/main" id="{8BB81700-86C6-4BB4-960C-E91540A0E0DC}"/>
                  </a:ext>
                </a:extLst>
              </p:cNvPr>
              <p:cNvSpPr>
                <a:spLocks noRot="1" noChangeAspect="1" noMove="1" noResize="1" noEditPoints="1" noAdjustHandles="1" noChangeArrowheads="1" noChangeShapeType="1" noTextEdit="1"/>
              </p:cNvSpPr>
              <p:nvPr/>
            </p:nvSpPr>
            <p:spPr>
              <a:xfrm>
                <a:off x="4486841" y="2833839"/>
                <a:ext cx="3218317" cy="461665"/>
              </a:xfrm>
              <a:prstGeom prst="rect">
                <a:avLst/>
              </a:prstGeom>
              <a:blipFill>
                <a:blip r:embed="rId3"/>
                <a:stretch>
                  <a:fillRect b="-17105"/>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2CC5008-614B-46E5-999B-76DFA20A83E9}"/>
                  </a:ext>
                </a:extLst>
              </p:cNvPr>
              <p:cNvSpPr/>
              <p:nvPr/>
            </p:nvSpPr>
            <p:spPr>
              <a:xfrm>
                <a:off x="2913222" y="3593805"/>
                <a:ext cx="6365556" cy="15520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CA" sz="2400" i="1">
                              <a:latin typeface="Cambria Math" panose="02040503050406030204" pitchFamily="18" charset="0"/>
                            </a:rPr>
                          </m:ctrlPr>
                        </m:sSubPr>
                        <m:e>
                          <m:r>
                            <a:rPr lang="en-CA" sz="2400" i="1">
                              <a:latin typeface="Cambria Math" panose="02040503050406030204" pitchFamily="18" charset="0"/>
                            </a:rPr>
                            <m:t>𝑃𝐸</m:t>
                          </m:r>
                        </m:e>
                        <m:sub>
                          <m:r>
                            <a:rPr lang="en-CA" sz="2400" i="1">
                              <a:latin typeface="Cambria Math" panose="02040503050406030204" pitchFamily="18" charset="0"/>
                            </a:rPr>
                            <m:t>𝑖</m:t>
                          </m:r>
                        </m:sub>
                      </m:sSub>
                      <m:r>
                        <a:rPr lang="en-CA" sz="2400" i="1">
                          <a:latin typeface="Cambria Math" panose="02040503050406030204" pitchFamily="18" charset="0"/>
                        </a:rPr>
                        <m:t>+</m:t>
                      </m:r>
                      <m:sSub>
                        <m:sSubPr>
                          <m:ctrlPr>
                            <a:rPr lang="en-CA" sz="2400" i="1">
                              <a:latin typeface="Cambria Math" panose="02040503050406030204" pitchFamily="18" charset="0"/>
                            </a:rPr>
                          </m:ctrlPr>
                        </m:sSubPr>
                        <m:e>
                          <m:r>
                            <a:rPr lang="en-CA" sz="2400" i="1">
                              <a:latin typeface="Cambria Math" panose="02040503050406030204" pitchFamily="18" charset="0"/>
                            </a:rPr>
                            <m:t>𝐾𝐸</m:t>
                          </m:r>
                        </m:e>
                        <m:sub>
                          <m:r>
                            <a:rPr lang="en-CA" sz="2400" i="1">
                              <a:latin typeface="Cambria Math" panose="02040503050406030204" pitchFamily="18" charset="0"/>
                            </a:rPr>
                            <m:t>𝑖</m:t>
                          </m:r>
                        </m:sub>
                      </m:sSub>
                      <m:r>
                        <a:rPr lang="en-CA" sz="2400" i="1">
                          <a:latin typeface="Cambria Math" panose="02040503050406030204" pitchFamily="18" charset="0"/>
                        </a:rPr>
                        <m:t>=</m:t>
                      </m:r>
                      <m:sSub>
                        <m:sSubPr>
                          <m:ctrlPr>
                            <a:rPr lang="en-CA" sz="2400" i="1">
                              <a:latin typeface="Cambria Math" panose="02040503050406030204" pitchFamily="18" charset="0"/>
                            </a:rPr>
                          </m:ctrlPr>
                        </m:sSubPr>
                        <m:e>
                          <m:r>
                            <a:rPr lang="en-CA" sz="2400" i="1">
                              <a:latin typeface="Cambria Math" panose="02040503050406030204" pitchFamily="18" charset="0"/>
                            </a:rPr>
                            <m:t>𝑃𝐸</m:t>
                          </m:r>
                        </m:e>
                        <m:sub>
                          <m:r>
                            <a:rPr lang="en-CA" sz="2400" i="1">
                              <a:latin typeface="Cambria Math" panose="02040503050406030204" pitchFamily="18" charset="0"/>
                            </a:rPr>
                            <m:t>𝑓</m:t>
                          </m:r>
                        </m:sub>
                      </m:sSub>
                      <m:r>
                        <a:rPr lang="en-CA" sz="2400" i="1">
                          <a:latin typeface="Cambria Math" panose="02040503050406030204" pitchFamily="18" charset="0"/>
                        </a:rPr>
                        <m:t>+</m:t>
                      </m:r>
                      <m:sSub>
                        <m:sSubPr>
                          <m:ctrlPr>
                            <a:rPr lang="en-CA" sz="2400" i="1">
                              <a:latin typeface="Cambria Math" panose="02040503050406030204" pitchFamily="18" charset="0"/>
                            </a:rPr>
                          </m:ctrlPr>
                        </m:sSubPr>
                        <m:e>
                          <m:r>
                            <a:rPr lang="en-CA" sz="2400" i="1">
                              <a:latin typeface="Cambria Math" panose="02040503050406030204" pitchFamily="18" charset="0"/>
                            </a:rPr>
                            <m:t>𝐾𝐸</m:t>
                          </m:r>
                        </m:e>
                        <m:sub>
                          <m:r>
                            <a:rPr lang="en-CA" sz="2400" i="1">
                              <a:latin typeface="Cambria Math" panose="02040503050406030204" pitchFamily="18" charset="0"/>
                            </a:rPr>
                            <m:t>𝑓</m:t>
                          </m:r>
                        </m:sub>
                      </m:sSub>
                    </m:oMath>
                  </m:oMathPara>
                </a14:m>
                <a:endParaRPr lang="en-CA" sz="2400" dirty="0"/>
              </a:p>
              <a:p>
                <a:pPr/>
                <a14:m>
                  <m:oMathPara xmlns:m="http://schemas.openxmlformats.org/officeDocument/2006/math">
                    <m:oMathParaPr>
                      <m:jc m:val="centerGroup"/>
                    </m:oMathParaPr>
                    <m:oMath xmlns:m="http://schemas.openxmlformats.org/officeDocument/2006/math">
                      <m:r>
                        <a:rPr lang="en-CA" sz="2400" i="1">
                          <a:latin typeface="Cambria Math" panose="02040503050406030204" pitchFamily="18" charset="0"/>
                        </a:rPr>
                        <m:t>𝑃𝐸</m:t>
                      </m:r>
                      <m:r>
                        <a:rPr lang="en-CA" sz="2400" i="1">
                          <a:latin typeface="Cambria Math" panose="02040503050406030204" pitchFamily="18" charset="0"/>
                        </a:rPr>
                        <m:t>=</m:t>
                      </m:r>
                      <m:r>
                        <a:rPr lang="en-CA" sz="2400" i="1">
                          <a:latin typeface="Cambria Math" panose="02040503050406030204" pitchFamily="18" charset="0"/>
                        </a:rPr>
                        <m:t>𝑚𝑔h</m:t>
                      </m:r>
                    </m:oMath>
                  </m:oMathPara>
                </a14:m>
                <a:endParaRPr lang="en-CA" sz="2400" dirty="0"/>
              </a:p>
              <a:p>
                <a:pPr/>
                <a14:m>
                  <m:oMathPara xmlns:m="http://schemas.openxmlformats.org/officeDocument/2006/math">
                    <m:oMathParaPr>
                      <m:jc m:val="centerGroup"/>
                    </m:oMathParaPr>
                    <m:oMath xmlns:m="http://schemas.openxmlformats.org/officeDocument/2006/math">
                      <m:r>
                        <a:rPr lang="en-CA" sz="2400" i="1">
                          <a:latin typeface="Cambria Math" panose="02040503050406030204" pitchFamily="18" charset="0"/>
                        </a:rPr>
                        <m:t>𝐾𝐸</m:t>
                      </m:r>
                      <m:r>
                        <a:rPr lang="en-CA" sz="2400" i="1">
                          <a:latin typeface="Cambria Math" panose="02040503050406030204" pitchFamily="18" charset="0"/>
                        </a:rPr>
                        <m:t>= </m:t>
                      </m:r>
                      <m:f>
                        <m:fPr>
                          <m:ctrlPr>
                            <a:rPr lang="en-CA" sz="2400" i="1">
                              <a:latin typeface="Cambria Math" panose="02040503050406030204" pitchFamily="18" charset="0"/>
                            </a:rPr>
                          </m:ctrlPr>
                        </m:fPr>
                        <m:num>
                          <m:r>
                            <a:rPr lang="en-CA" sz="2400" i="1">
                              <a:latin typeface="Cambria Math" panose="02040503050406030204" pitchFamily="18" charset="0"/>
                            </a:rPr>
                            <m:t>1</m:t>
                          </m:r>
                        </m:num>
                        <m:den>
                          <m:r>
                            <a:rPr lang="en-CA" sz="2400" i="1">
                              <a:latin typeface="Cambria Math" panose="02040503050406030204" pitchFamily="18" charset="0"/>
                            </a:rPr>
                            <m:t>2</m:t>
                          </m:r>
                        </m:den>
                      </m:f>
                      <m:r>
                        <a:rPr lang="en-CA" sz="2400" i="1">
                          <a:latin typeface="Cambria Math" panose="02040503050406030204" pitchFamily="18" charset="0"/>
                        </a:rPr>
                        <m:t>𝑚</m:t>
                      </m:r>
                      <m:sSup>
                        <m:sSupPr>
                          <m:ctrlPr>
                            <a:rPr lang="en-CA" sz="2400" i="1">
                              <a:latin typeface="Cambria Math" panose="02040503050406030204" pitchFamily="18" charset="0"/>
                            </a:rPr>
                          </m:ctrlPr>
                        </m:sSupPr>
                        <m:e>
                          <m:r>
                            <a:rPr lang="en-CA" sz="2400" i="1">
                              <a:latin typeface="Cambria Math" panose="02040503050406030204" pitchFamily="18" charset="0"/>
                            </a:rPr>
                            <m:t>𝑣</m:t>
                          </m:r>
                        </m:e>
                        <m:sup>
                          <m:r>
                            <a:rPr lang="en-CA" sz="2400" i="1">
                              <a:latin typeface="Cambria Math" panose="02040503050406030204" pitchFamily="18" charset="0"/>
                            </a:rPr>
                            <m:t>2</m:t>
                          </m:r>
                        </m:sup>
                      </m:sSup>
                    </m:oMath>
                  </m:oMathPara>
                </a14:m>
                <a:endParaRPr lang="en-CA" sz="2400" dirty="0"/>
              </a:p>
            </p:txBody>
          </p:sp>
        </mc:Choice>
        <mc:Fallback xmlns="">
          <p:sp>
            <p:nvSpPr>
              <p:cNvPr id="5" name="Rectangle 4">
                <a:extLst>
                  <a:ext uri="{FF2B5EF4-FFF2-40B4-BE49-F238E27FC236}">
                    <a16:creationId xmlns:a16="http://schemas.microsoft.com/office/drawing/2014/main" id="{82CC5008-614B-46E5-999B-76DFA20A83E9}"/>
                  </a:ext>
                </a:extLst>
              </p:cNvPr>
              <p:cNvSpPr>
                <a:spLocks noRot="1" noChangeAspect="1" noMove="1" noResize="1" noEditPoints="1" noAdjustHandles="1" noChangeArrowheads="1" noChangeShapeType="1" noTextEdit="1"/>
              </p:cNvSpPr>
              <p:nvPr/>
            </p:nvSpPr>
            <p:spPr>
              <a:xfrm>
                <a:off x="2913222" y="3593805"/>
                <a:ext cx="6365556" cy="1552092"/>
              </a:xfrm>
              <a:prstGeom prst="rect">
                <a:avLst/>
              </a:prstGeom>
              <a:blipFill>
                <a:blip r:embed="rId4"/>
                <a:stretch>
                  <a:fillRect/>
                </a:stretch>
              </a:blipFill>
            </p:spPr>
            <p:txBody>
              <a:bodyPr/>
              <a:lstStyle/>
              <a:p>
                <a:r>
                  <a:rPr lang="en-CA">
                    <a:noFill/>
                  </a:rPr>
                  <a:t> </a:t>
                </a:r>
              </a:p>
            </p:txBody>
          </p:sp>
        </mc:Fallback>
      </mc:AlternateContent>
    </p:spTree>
    <p:extLst>
      <p:ext uri="{BB962C8B-B14F-4D97-AF65-F5344CB8AC3E}">
        <p14:creationId xmlns:p14="http://schemas.microsoft.com/office/powerpoint/2010/main" val="1773432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4E96-CF18-45C8-8C6E-93794F380674}"/>
              </a:ext>
            </a:extLst>
          </p:cNvPr>
          <p:cNvSpPr>
            <a:spLocks noGrp="1"/>
          </p:cNvSpPr>
          <p:nvPr>
            <p:ph type="ctrTitle"/>
          </p:nvPr>
        </p:nvSpPr>
        <p:spPr/>
        <p:txBody>
          <a:bodyPr/>
          <a:lstStyle/>
          <a:p>
            <a:r>
              <a:rPr lang="en-CA" dirty="0"/>
              <a:t>Demo</a:t>
            </a:r>
          </a:p>
        </p:txBody>
      </p:sp>
      <p:sp>
        <p:nvSpPr>
          <p:cNvPr id="3" name="Subtitle 2">
            <a:extLst>
              <a:ext uri="{FF2B5EF4-FFF2-40B4-BE49-F238E27FC236}">
                <a16:creationId xmlns:a16="http://schemas.microsoft.com/office/drawing/2014/main" id="{0C446933-7D09-4FCB-AFB0-EE2797A69D74}"/>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358296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9A87-0858-485A-8A26-BD3A98D956E1}"/>
              </a:ext>
            </a:extLst>
          </p:cNvPr>
          <p:cNvSpPr>
            <a:spLocks noGrp="1"/>
          </p:cNvSpPr>
          <p:nvPr>
            <p:ph type="title"/>
          </p:nvPr>
        </p:nvSpPr>
        <p:spPr/>
        <p:txBody>
          <a:bodyPr/>
          <a:lstStyle/>
          <a:p>
            <a:r>
              <a:rPr lang="en-CA" dirty="0"/>
              <a:t>Analysis</a:t>
            </a:r>
          </a:p>
        </p:txBody>
      </p:sp>
      <p:sp>
        <p:nvSpPr>
          <p:cNvPr id="3" name="Content Placeholder 2">
            <a:extLst>
              <a:ext uri="{FF2B5EF4-FFF2-40B4-BE49-F238E27FC236}">
                <a16:creationId xmlns:a16="http://schemas.microsoft.com/office/drawing/2014/main" id="{38E520AC-BB8C-4587-9329-17C5CCCBA672}"/>
              </a:ext>
            </a:extLst>
          </p:cNvPr>
          <p:cNvSpPr>
            <a:spLocks noGrp="1"/>
          </p:cNvSpPr>
          <p:nvPr>
            <p:ph idx="1"/>
          </p:nvPr>
        </p:nvSpPr>
        <p:spPr/>
        <p:txBody>
          <a:bodyPr/>
          <a:lstStyle/>
          <a:p>
            <a:r>
              <a:rPr lang="en-CA" dirty="0"/>
              <a:t>Which trial had the largest peak force?</a:t>
            </a:r>
          </a:p>
          <a:p>
            <a:endParaRPr lang="en-CA" dirty="0"/>
          </a:p>
          <a:p>
            <a:r>
              <a:rPr lang="en-CA" dirty="0"/>
              <a:t>Which had a larger impulse? </a:t>
            </a:r>
          </a:p>
          <a:p>
            <a:endParaRPr lang="en-CA" dirty="0"/>
          </a:p>
          <a:p>
            <a:r>
              <a:rPr lang="en-CA" dirty="0"/>
              <a:t>How accurate were our predictions?</a:t>
            </a:r>
          </a:p>
          <a:p>
            <a:pPr lvl="1"/>
            <a:r>
              <a:rPr lang="en-CA" dirty="0"/>
              <a:t>What factors could have caused the data to differ from our predictions?</a:t>
            </a:r>
          </a:p>
        </p:txBody>
      </p:sp>
    </p:spTree>
    <p:extLst>
      <p:ext uri="{BB962C8B-B14F-4D97-AF65-F5344CB8AC3E}">
        <p14:creationId xmlns:p14="http://schemas.microsoft.com/office/powerpoint/2010/main" val="3427630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2E972-F8BA-4848-9030-C4E62996C3D1}"/>
              </a:ext>
            </a:extLst>
          </p:cNvPr>
          <p:cNvSpPr>
            <a:spLocks noGrp="1"/>
          </p:cNvSpPr>
          <p:nvPr>
            <p:ph type="title"/>
          </p:nvPr>
        </p:nvSpPr>
        <p:spPr/>
        <p:txBody>
          <a:bodyPr/>
          <a:lstStyle/>
          <a:p>
            <a:r>
              <a:rPr lang="en-CA" dirty="0"/>
              <a:t>How many “</a:t>
            </a:r>
            <a:r>
              <a:rPr lang="en-CA" dirty="0" err="1"/>
              <a:t>Gs</a:t>
            </a:r>
            <a:r>
              <a:rPr lang="en-CA" dirty="0"/>
              <a:t>”?</a:t>
            </a:r>
          </a:p>
        </p:txBody>
      </p:sp>
      <p:sp>
        <p:nvSpPr>
          <p:cNvPr id="3" name="Content Placeholder 2">
            <a:extLst>
              <a:ext uri="{FF2B5EF4-FFF2-40B4-BE49-F238E27FC236}">
                <a16:creationId xmlns:a16="http://schemas.microsoft.com/office/drawing/2014/main" id="{1099DC32-C055-49EB-857B-5E66E74500BA}"/>
              </a:ext>
            </a:extLst>
          </p:cNvPr>
          <p:cNvSpPr>
            <a:spLocks noGrp="1"/>
          </p:cNvSpPr>
          <p:nvPr>
            <p:ph idx="1"/>
          </p:nvPr>
        </p:nvSpPr>
        <p:spPr>
          <a:xfrm>
            <a:off x="838200" y="1825625"/>
            <a:ext cx="6221819" cy="4351338"/>
          </a:xfrm>
        </p:spPr>
        <p:txBody>
          <a:bodyPr/>
          <a:lstStyle/>
          <a:p>
            <a:r>
              <a:rPr lang="en-CA" dirty="0"/>
              <a:t>“G-force” is actually an acceleration</a:t>
            </a:r>
          </a:p>
          <a:p>
            <a:endParaRPr lang="en-CA" dirty="0"/>
          </a:p>
          <a:p>
            <a:r>
              <a:rPr lang="en-CA" dirty="0"/>
              <a:t>Can use F = ma to find how many </a:t>
            </a:r>
            <a:r>
              <a:rPr lang="en-CA" dirty="0" err="1"/>
              <a:t>Gs</a:t>
            </a:r>
            <a:r>
              <a:rPr lang="en-CA" dirty="0"/>
              <a:t> you are accelerating with</a:t>
            </a:r>
          </a:p>
          <a:p>
            <a:pPr marL="0" indent="0">
              <a:buNone/>
            </a:pPr>
            <a:endParaRPr lang="en-CA" dirty="0"/>
          </a:p>
          <a:p>
            <a:r>
              <a:rPr lang="en-CA" dirty="0"/>
              <a:t>Example:</a:t>
            </a:r>
          </a:p>
          <a:p>
            <a:pPr lvl="1"/>
            <a:r>
              <a:rPr lang="en-CA" dirty="0"/>
              <a:t>3 </a:t>
            </a:r>
            <a:r>
              <a:rPr lang="en-CA" dirty="0" err="1"/>
              <a:t>Gs</a:t>
            </a:r>
            <a:r>
              <a:rPr lang="en-CA" dirty="0"/>
              <a:t> means you are accelerating at </a:t>
            </a:r>
          </a:p>
          <a:p>
            <a:pPr marL="457200" lvl="1" indent="0">
              <a:buNone/>
            </a:pPr>
            <a:r>
              <a:rPr lang="en-CA" dirty="0"/>
              <a:t>   3 x 9.8m/s</a:t>
            </a:r>
            <a:r>
              <a:rPr lang="en-CA" baseline="30000" dirty="0"/>
              <a:t>2</a:t>
            </a:r>
            <a:r>
              <a:rPr lang="en-CA" dirty="0"/>
              <a:t> = 29.4 m/s</a:t>
            </a:r>
            <a:r>
              <a:rPr lang="en-CA" baseline="30000" dirty="0"/>
              <a:t>2</a:t>
            </a:r>
          </a:p>
          <a:p>
            <a:pPr marL="457200" lvl="1" indent="0">
              <a:buNone/>
            </a:pPr>
            <a:endParaRPr lang="en-CA" baseline="30000" dirty="0"/>
          </a:p>
          <a:p>
            <a:pPr marL="457200" lvl="1" indent="0">
              <a:buNone/>
            </a:pPr>
            <a:endParaRPr lang="en-CA" baseline="30000" dirty="0"/>
          </a:p>
          <a:p>
            <a:pPr marL="457200" lvl="1" indent="0">
              <a:buNone/>
            </a:pPr>
            <a:endParaRPr lang="en-CA" dirty="0"/>
          </a:p>
          <a:p>
            <a:pPr lvl="1"/>
            <a:endParaRPr lang="en-CA" dirty="0"/>
          </a:p>
          <a:p>
            <a:pPr marL="3657600" lvl="8" indent="0">
              <a:buNone/>
            </a:pPr>
            <a:endParaRPr lang="en-CA" dirty="0"/>
          </a:p>
          <a:p>
            <a:pPr marL="457200" lvl="1" indent="0">
              <a:buNone/>
            </a:pPr>
            <a:endParaRPr lang="en-CA" dirty="0"/>
          </a:p>
          <a:p>
            <a:endParaRPr lang="en-CA" dirty="0"/>
          </a:p>
        </p:txBody>
      </p:sp>
      <p:pic>
        <p:nvPicPr>
          <p:cNvPr id="5" name="Picture 4">
            <a:extLst>
              <a:ext uri="{FF2B5EF4-FFF2-40B4-BE49-F238E27FC236}">
                <a16:creationId xmlns:a16="http://schemas.microsoft.com/office/drawing/2014/main" id="{6DFD03E5-B35E-4C04-BC6C-DC2B6B4F392D}"/>
              </a:ext>
            </a:extLst>
          </p:cNvPr>
          <p:cNvPicPr>
            <a:picLocks noChangeAspect="1"/>
          </p:cNvPicPr>
          <p:nvPr/>
        </p:nvPicPr>
        <p:blipFill rotWithShape="1">
          <a:blip r:embed="rId3">
            <a:extLst>
              <a:ext uri="{28A0092B-C50C-407E-A947-70E740481C1C}">
                <a14:useLocalDpi xmlns:a14="http://schemas.microsoft.com/office/drawing/2010/main" val="0"/>
              </a:ext>
            </a:extLst>
          </a:blip>
          <a:srcRect b="28648"/>
          <a:stretch/>
        </p:blipFill>
        <p:spPr>
          <a:xfrm>
            <a:off x="7284212" y="282539"/>
            <a:ext cx="4511818" cy="6299014"/>
          </a:xfrm>
          <a:prstGeom prst="rect">
            <a:avLst/>
          </a:prstGeom>
        </p:spPr>
      </p:pic>
    </p:spTree>
    <p:extLst>
      <p:ext uri="{BB962C8B-B14F-4D97-AF65-F5344CB8AC3E}">
        <p14:creationId xmlns:p14="http://schemas.microsoft.com/office/powerpoint/2010/main" val="1554618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CAB50-6E15-4566-B3D1-8DDE40B2CD46}"/>
              </a:ext>
            </a:extLst>
          </p:cNvPr>
          <p:cNvSpPr>
            <a:spLocks noGrp="1"/>
          </p:cNvSpPr>
          <p:nvPr>
            <p:ph type="title"/>
          </p:nvPr>
        </p:nvSpPr>
        <p:spPr/>
        <p:txBody>
          <a:bodyPr/>
          <a:lstStyle/>
          <a:p>
            <a:r>
              <a:rPr lang="en-CA" dirty="0"/>
              <a:t>Concussion Discussion</a:t>
            </a:r>
          </a:p>
        </p:txBody>
      </p:sp>
      <p:pic>
        <p:nvPicPr>
          <p:cNvPr id="6146" name="Picture 2" descr="Image result for paul kariya hit">
            <a:extLst>
              <a:ext uri="{FF2B5EF4-FFF2-40B4-BE49-F238E27FC236}">
                <a16:creationId xmlns:a16="http://schemas.microsoft.com/office/drawing/2014/main" id="{91375F6E-D401-481D-B328-0A06F2FD5D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976"/>
          <a:stretch/>
        </p:blipFill>
        <p:spPr bwMode="auto">
          <a:xfrm>
            <a:off x="6317671" y="281454"/>
            <a:ext cx="5191293" cy="281846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098E77BD-B9BC-4482-90AA-A9F5EE106408}"/>
              </a:ext>
            </a:extLst>
          </p:cNvPr>
          <p:cNvSpPr txBox="1">
            <a:spLocks/>
          </p:cNvSpPr>
          <p:nvPr/>
        </p:nvSpPr>
        <p:spPr>
          <a:xfrm>
            <a:off x="683036" y="1690687"/>
            <a:ext cx="5220855" cy="174884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Will helmets ever be able to prevent concussions?</a:t>
            </a:r>
          </a:p>
          <a:p>
            <a:r>
              <a:rPr lang="en-CA" dirty="0"/>
              <a:t>Recent push for player safety in sports</a:t>
            </a:r>
          </a:p>
          <a:p>
            <a:endParaRPr lang="en-CA" dirty="0"/>
          </a:p>
        </p:txBody>
      </p:sp>
      <p:pic>
        <p:nvPicPr>
          <p:cNvPr id="7" name="Content Placeholder 6">
            <a:extLst>
              <a:ext uri="{FF2B5EF4-FFF2-40B4-BE49-F238E27FC236}">
                <a16:creationId xmlns:a16="http://schemas.microsoft.com/office/drawing/2014/main" id="{21FCC15F-537D-4FD6-9BA2-5233F63CFC0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585223" y="3099921"/>
            <a:ext cx="4923741" cy="3394099"/>
          </a:xfrm>
        </p:spPr>
      </p:pic>
      <p:pic>
        <p:nvPicPr>
          <p:cNvPr id="4" name="Picture 3">
            <a:extLst>
              <a:ext uri="{FF2B5EF4-FFF2-40B4-BE49-F238E27FC236}">
                <a16:creationId xmlns:a16="http://schemas.microsoft.com/office/drawing/2014/main" id="{D7523D2D-9CCA-4F32-898C-9B6363D610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561" y="3574473"/>
            <a:ext cx="5531435" cy="3112604"/>
          </a:xfrm>
          <a:prstGeom prst="rect">
            <a:avLst/>
          </a:prstGeom>
        </p:spPr>
      </p:pic>
      <p:sp>
        <p:nvSpPr>
          <p:cNvPr id="5" name="TextBox 4">
            <a:extLst>
              <a:ext uri="{FF2B5EF4-FFF2-40B4-BE49-F238E27FC236}">
                <a16:creationId xmlns:a16="http://schemas.microsoft.com/office/drawing/2014/main" id="{C3BFD9E0-C395-493D-B746-4EF58CD1B1AA}"/>
              </a:ext>
            </a:extLst>
          </p:cNvPr>
          <p:cNvSpPr txBox="1"/>
          <p:nvPr/>
        </p:nvSpPr>
        <p:spPr>
          <a:xfrm>
            <a:off x="6758609" y="6490252"/>
            <a:ext cx="5128591" cy="646331"/>
          </a:xfrm>
          <a:prstGeom prst="rect">
            <a:avLst/>
          </a:prstGeom>
          <a:noFill/>
        </p:spPr>
        <p:txBody>
          <a:bodyPr wrap="square" rtlCol="0">
            <a:spAutoFit/>
          </a:bodyPr>
          <a:lstStyle/>
          <a:p>
            <a:r>
              <a:rPr lang="en-CA" dirty="0">
                <a:hlinkClick r:id="rId6"/>
              </a:rPr>
              <a:t>https://www.youtube.com/watch?v=ikYFfxpu3I0</a:t>
            </a:r>
            <a:endParaRPr lang="en-CA" dirty="0"/>
          </a:p>
          <a:p>
            <a:endParaRPr lang="en-CA" dirty="0"/>
          </a:p>
        </p:txBody>
      </p:sp>
    </p:spTree>
    <p:extLst>
      <p:ext uri="{BB962C8B-B14F-4D97-AF65-F5344CB8AC3E}">
        <p14:creationId xmlns:p14="http://schemas.microsoft.com/office/powerpoint/2010/main" val="1935431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F3BD-E1E1-4DF8-8C81-2B30215975E5}"/>
              </a:ext>
            </a:extLst>
          </p:cNvPr>
          <p:cNvSpPr>
            <a:spLocks noGrp="1"/>
          </p:cNvSpPr>
          <p:nvPr>
            <p:ph type="title"/>
          </p:nvPr>
        </p:nvSpPr>
        <p:spPr/>
        <p:txBody>
          <a:bodyPr/>
          <a:lstStyle/>
          <a:p>
            <a:r>
              <a:rPr lang="en-CA" dirty="0"/>
              <a:t>What is a Concussion?</a:t>
            </a:r>
          </a:p>
        </p:txBody>
      </p:sp>
      <p:sp>
        <p:nvSpPr>
          <p:cNvPr id="3" name="Content Placeholder 2">
            <a:extLst>
              <a:ext uri="{FF2B5EF4-FFF2-40B4-BE49-F238E27FC236}">
                <a16:creationId xmlns:a16="http://schemas.microsoft.com/office/drawing/2014/main" id="{7C004625-AFD1-4A94-BF70-39F846356D5C}"/>
              </a:ext>
            </a:extLst>
          </p:cNvPr>
          <p:cNvSpPr>
            <a:spLocks noGrp="1"/>
          </p:cNvSpPr>
          <p:nvPr>
            <p:ph idx="1"/>
          </p:nvPr>
        </p:nvSpPr>
        <p:spPr/>
        <p:txBody>
          <a:bodyPr/>
          <a:lstStyle/>
          <a:p>
            <a:pPr marL="0" indent="0">
              <a:buNone/>
            </a:pPr>
            <a:r>
              <a:rPr lang="en-CA" dirty="0"/>
              <a:t>“A concussion is a type of traumatic brain injury—or TBI—caused by a bump, blow, or jolt to the head or by a hit to the body that causes the head and brain to move rapidly back and forth. This sudden movement can cause the brain to bounce around or twist in the skull, creating chemical changes in the brain and sometimes stretching and damaging brain cells.” </a:t>
            </a:r>
          </a:p>
          <a:p>
            <a:pPr marL="0" lvl="0" indent="0">
              <a:buNone/>
            </a:pPr>
            <a:r>
              <a:rPr lang="en-CA" dirty="0"/>
              <a:t> 	- cdc.gov</a:t>
            </a:r>
          </a:p>
          <a:p>
            <a:pPr marL="0" indent="0">
              <a:buNone/>
            </a:pPr>
            <a:endParaRPr lang="en-CA" dirty="0"/>
          </a:p>
        </p:txBody>
      </p:sp>
    </p:spTree>
    <p:extLst>
      <p:ext uri="{BB962C8B-B14F-4D97-AF65-F5344CB8AC3E}">
        <p14:creationId xmlns:p14="http://schemas.microsoft.com/office/powerpoint/2010/main" val="4172130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DBC26E-08FA-492B-BE78-B4E438872D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89" y="2149126"/>
            <a:ext cx="11957102" cy="4420640"/>
          </a:xfrm>
          <a:prstGeom prst="rect">
            <a:avLst/>
          </a:prstGeom>
        </p:spPr>
      </p:pic>
      <p:sp>
        <p:nvSpPr>
          <p:cNvPr id="10" name="Content Placeholder 9">
            <a:extLst>
              <a:ext uri="{FF2B5EF4-FFF2-40B4-BE49-F238E27FC236}">
                <a16:creationId xmlns:a16="http://schemas.microsoft.com/office/drawing/2014/main" id="{BBDE43E7-CEF2-4510-A948-2E06703455E5}"/>
              </a:ext>
            </a:extLst>
          </p:cNvPr>
          <p:cNvSpPr>
            <a:spLocks noGrp="1"/>
          </p:cNvSpPr>
          <p:nvPr>
            <p:ph idx="1"/>
          </p:nvPr>
        </p:nvSpPr>
        <p:spPr>
          <a:xfrm>
            <a:off x="876440" y="473903"/>
            <a:ext cx="10515600" cy="1175993"/>
          </a:xfrm>
        </p:spPr>
        <p:txBody>
          <a:bodyPr/>
          <a:lstStyle/>
          <a:p>
            <a:pPr marL="0" indent="0">
              <a:buNone/>
            </a:pPr>
            <a:r>
              <a:rPr lang="en-CA" dirty="0">
                <a:hlinkClick r:id="rId3"/>
              </a:rPr>
              <a:t>https://www.youtube.com/watch?v=__H6Gvdn8WY</a:t>
            </a:r>
            <a:endParaRPr lang="en-CA" dirty="0"/>
          </a:p>
          <a:p>
            <a:pPr marL="0" indent="0">
              <a:buNone/>
            </a:pPr>
            <a:r>
              <a:rPr lang="en-CA" dirty="0">
                <a:hlinkClick r:id="rId4"/>
              </a:rPr>
              <a:t>https://www.youtube.com/watch?v=McStQJiOPeY</a:t>
            </a:r>
            <a:endParaRPr lang="en-CA" dirty="0"/>
          </a:p>
          <a:p>
            <a:pPr marL="0" indent="0">
              <a:buNone/>
            </a:pPr>
            <a:endParaRPr lang="en-CA" dirty="0"/>
          </a:p>
        </p:txBody>
      </p:sp>
    </p:spTree>
    <p:extLst>
      <p:ext uri="{BB962C8B-B14F-4D97-AF65-F5344CB8AC3E}">
        <p14:creationId xmlns:p14="http://schemas.microsoft.com/office/powerpoint/2010/main" val="4098451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9A5E-95F0-41DE-A2BE-ACB23469BC14}"/>
              </a:ext>
            </a:extLst>
          </p:cNvPr>
          <p:cNvSpPr>
            <a:spLocks noGrp="1"/>
          </p:cNvSpPr>
          <p:nvPr>
            <p:ph type="ctrTitle"/>
          </p:nvPr>
        </p:nvSpPr>
        <p:spPr/>
        <p:txBody>
          <a:bodyPr/>
          <a:lstStyle/>
          <a:p>
            <a:r>
              <a:rPr lang="en-CA" dirty="0"/>
              <a:t>The End</a:t>
            </a:r>
          </a:p>
        </p:txBody>
      </p:sp>
      <p:sp>
        <p:nvSpPr>
          <p:cNvPr id="3" name="Subtitle 2">
            <a:extLst>
              <a:ext uri="{FF2B5EF4-FFF2-40B4-BE49-F238E27FC236}">
                <a16:creationId xmlns:a16="http://schemas.microsoft.com/office/drawing/2014/main" id="{BF66EA70-0049-4921-A6E1-138C582A9364}"/>
              </a:ext>
            </a:extLst>
          </p:cNvPr>
          <p:cNvSpPr>
            <a:spLocks noGrp="1"/>
          </p:cNvSpPr>
          <p:nvPr>
            <p:ph type="subTitle" idx="1"/>
          </p:nvPr>
        </p:nvSpPr>
        <p:spPr/>
        <p:txBody>
          <a:bodyPr/>
          <a:lstStyle/>
          <a:p>
            <a:endParaRPr lang="en-CA"/>
          </a:p>
        </p:txBody>
      </p:sp>
    </p:spTree>
    <p:extLst>
      <p:ext uri="{BB962C8B-B14F-4D97-AF65-F5344CB8AC3E}">
        <p14:creationId xmlns:p14="http://schemas.microsoft.com/office/powerpoint/2010/main" val="505447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4B820-6994-4B45-8273-2C262D1F8B2C}"/>
              </a:ext>
            </a:extLst>
          </p:cNvPr>
          <p:cNvSpPr>
            <a:spLocks noGrp="1"/>
          </p:cNvSpPr>
          <p:nvPr>
            <p:ph type="title"/>
          </p:nvPr>
        </p:nvSpPr>
        <p:spPr>
          <a:xfrm>
            <a:off x="838200" y="365125"/>
            <a:ext cx="6785344" cy="1325563"/>
          </a:xfrm>
        </p:spPr>
        <p:txBody>
          <a:bodyPr/>
          <a:lstStyle/>
          <a:p>
            <a:r>
              <a:rPr lang="en-CA" dirty="0"/>
              <a:t>Concussion Effects</a:t>
            </a:r>
          </a:p>
        </p:txBody>
      </p:sp>
      <p:sp>
        <p:nvSpPr>
          <p:cNvPr id="3" name="Content Placeholder 2">
            <a:extLst>
              <a:ext uri="{FF2B5EF4-FFF2-40B4-BE49-F238E27FC236}">
                <a16:creationId xmlns:a16="http://schemas.microsoft.com/office/drawing/2014/main" id="{816C77D9-29B2-4427-BA28-6ABA508261C5}"/>
              </a:ext>
            </a:extLst>
          </p:cNvPr>
          <p:cNvSpPr>
            <a:spLocks noGrp="1"/>
          </p:cNvSpPr>
          <p:nvPr>
            <p:ph idx="1"/>
          </p:nvPr>
        </p:nvSpPr>
        <p:spPr>
          <a:xfrm>
            <a:off x="838200" y="1825625"/>
            <a:ext cx="5583865" cy="4351338"/>
          </a:xfrm>
        </p:spPr>
        <p:txBody>
          <a:bodyPr/>
          <a:lstStyle/>
          <a:p>
            <a:r>
              <a:rPr lang="en-CA" dirty="0"/>
              <a:t>Concussions are cumulative</a:t>
            </a:r>
          </a:p>
          <a:p>
            <a:pPr lvl="1"/>
            <a:r>
              <a:rPr lang="en-CA" dirty="0"/>
              <a:t>Once a person has had a concussion they are more susceptible to concussions in the future</a:t>
            </a:r>
          </a:p>
          <a:p>
            <a:r>
              <a:rPr lang="en-CA" dirty="0"/>
              <a:t>Concussions can lead to long-term side effects, such as chronic traumatic encephalopathy (CTE)</a:t>
            </a:r>
          </a:p>
          <a:p>
            <a:pPr lvl="1"/>
            <a:r>
              <a:rPr lang="en-CA" dirty="0"/>
              <a:t>CTE can cause issues such as parkinsonism, speech and memory problems, slowed mental processing, tremor, and depression.</a:t>
            </a:r>
          </a:p>
          <a:p>
            <a:pPr lvl="1"/>
            <a:endParaRPr lang="en-CA" dirty="0"/>
          </a:p>
          <a:p>
            <a:pPr lvl="1"/>
            <a:endParaRPr lang="en-CA" dirty="0"/>
          </a:p>
        </p:txBody>
      </p:sp>
      <p:pic>
        <p:nvPicPr>
          <p:cNvPr id="5" name="Picture 4">
            <a:extLst>
              <a:ext uri="{FF2B5EF4-FFF2-40B4-BE49-F238E27FC236}">
                <a16:creationId xmlns:a16="http://schemas.microsoft.com/office/drawing/2014/main" id="{3927C723-20A4-411D-AD3A-742F213D5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4677" y="489099"/>
            <a:ext cx="3919869" cy="5879804"/>
          </a:xfrm>
          <a:prstGeom prst="rect">
            <a:avLst/>
          </a:prstGeom>
        </p:spPr>
      </p:pic>
    </p:spTree>
    <p:extLst>
      <p:ext uri="{BB962C8B-B14F-4D97-AF65-F5344CB8AC3E}">
        <p14:creationId xmlns:p14="http://schemas.microsoft.com/office/powerpoint/2010/main" val="216959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FF26-FF75-468D-AE63-9D94D5116DF2}"/>
              </a:ext>
            </a:extLst>
          </p:cNvPr>
          <p:cNvSpPr>
            <a:spLocks noGrp="1"/>
          </p:cNvSpPr>
          <p:nvPr>
            <p:ph type="title"/>
          </p:nvPr>
        </p:nvSpPr>
        <p:spPr/>
        <p:txBody>
          <a:bodyPr/>
          <a:lstStyle/>
          <a:p>
            <a:r>
              <a:rPr lang="en-CA" dirty="0"/>
              <a:t>Concussion vs. Skull Fracture</a:t>
            </a:r>
          </a:p>
        </p:txBody>
      </p:sp>
      <p:sp>
        <p:nvSpPr>
          <p:cNvPr id="3" name="Content Placeholder 2">
            <a:extLst>
              <a:ext uri="{FF2B5EF4-FFF2-40B4-BE49-F238E27FC236}">
                <a16:creationId xmlns:a16="http://schemas.microsoft.com/office/drawing/2014/main" id="{F572F521-7BFF-4C8A-8F49-256EA560F4CB}"/>
              </a:ext>
            </a:extLst>
          </p:cNvPr>
          <p:cNvSpPr>
            <a:spLocks noGrp="1"/>
          </p:cNvSpPr>
          <p:nvPr>
            <p:ph idx="1"/>
          </p:nvPr>
        </p:nvSpPr>
        <p:spPr>
          <a:xfrm>
            <a:off x="838200" y="1825625"/>
            <a:ext cx="3792682" cy="4351338"/>
          </a:xfrm>
        </p:spPr>
        <p:txBody>
          <a:bodyPr/>
          <a:lstStyle/>
          <a:p>
            <a:r>
              <a:rPr lang="en-CA" dirty="0"/>
              <a:t>Brain injury can occur from forces much less than what is needed to crack a skull</a:t>
            </a:r>
          </a:p>
          <a:p>
            <a:r>
              <a:rPr lang="en-CA" dirty="0"/>
              <a:t>Concussions can also result from other rapid accelerations and shaking of the head, like whiplash</a:t>
            </a:r>
          </a:p>
          <a:p>
            <a:pPr marL="457200" lvl="1" indent="0">
              <a:buNone/>
            </a:pPr>
            <a:endParaRPr lang="en-CA" dirty="0"/>
          </a:p>
        </p:txBody>
      </p:sp>
      <p:pic>
        <p:nvPicPr>
          <p:cNvPr id="6" name="Picture 5">
            <a:extLst>
              <a:ext uri="{FF2B5EF4-FFF2-40B4-BE49-F238E27FC236}">
                <a16:creationId xmlns:a16="http://schemas.microsoft.com/office/drawing/2014/main" id="{542C22BF-0559-4D1F-931F-9AC37BF7E82A}"/>
              </a:ext>
            </a:extLst>
          </p:cNvPr>
          <p:cNvPicPr>
            <a:picLocks noChangeAspect="1"/>
          </p:cNvPicPr>
          <p:nvPr/>
        </p:nvPicPr>
        <p:blipFill rotWithShape="1">
          <a:blip r:embed="rId3">
            <a:extLst>
              <a:ext uri="{28A0092B-C50C-407E-A947-70E740481C1C}">
                <a14:useLocalDpi xmlns:a14="http://schemas.microsoft.com/office/drawing/2010/main" val="0"/>
              </a:ext>
            </a:extLst>
          </a:blip>
          <a:srcRect b="6748"/>
          <a:stretch/>
        </p:blipFill>
        <p:spPr>
          <a:xfrm>
            <a:off x="5252720" y="1544320"/>
            <a:ext cx="6387292" cy="4765040"/>
          </a:xfrm>
          <a:prstGeom prst="rect">
            <a:avLst/>
          </a:prstGeom>
        </p:spPr>
      </p:pic>
    </p:spTree>
    <p:extLst>
      <p:ext uri="{BB962C8B-B14F-4D97-AF65-F5344CB8AC3E}">
        <p14:creationId xmlns:p14="http://schemas.microsoft.com/office/powerpoint/2010/main" val="97181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55A2E-FFA4-44AE-9B04-101AE17547E1}"/>
              </a:ext>
            </a:extLst>
          </p:cNvPr>
          <p:cNvSpPr>
            <a:spLocks noGrp="1"/>
          </p:cNvSpPr>
          <p:nvPr>
            <p:ph type="title"/>
          </p:nvPr>
        </p:nvSpPr>
        <p:spPr/>
        <p:txBody>
          <a:bodyPr/>
          <a:lstStyle/>
          <a:p>
            <a:r>
              <a:rPr lang="en-CA" dirty="0"/>
              <a:t>How much energy in a collision?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A307CA-79C2-4E1C-9529-04397FD31FEE}"/>
                  </a:ext>
                </a:extLst>
              </p:cNvPr>
              <p:cNvSpPr>
                <a:spLocks noGrp="1"/>
              </p:cNvSpPr>
              <p:nvPr>
                <p:ph idx="1"/>
              </p:nvPr>
            </p:nvSpPr>
            <p:spPr/>
            <p:txBody>
              <a:bodyPr>
                <a:normAutofit lnSpcReduction="10000"/>
              </a:bodyPr>
              <a:lstStyle/>
              <a:p>
                <a:r>
                  <a:rPr lang="en-CA" dirty="0"/>
                  <a:t>Conservation of energy:</a:t>
                </a:r>
              </a:p>
              <a:p>
                <a:pPr marL="0" indent="0">
                  <a:buNone/>
                </a:pPr>
                <a:endParaRPr lang="en-CA" dirty="0"/>
              </a:p>
              <a:p>
                <a:pPr marL="0" indent="0">
                  <a:buNone/>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𝑃𝐸</m:t>
                      </m:r>
                      <m:r>
                        <a:rPr lang="en-CA" b="0" i="1" smtClean="0">
                          <a:latin typeface="Cambria Math" panose="02040503050406030204" pitchFamily="18" charset="0"/>
                        </a:rPr>
                        <m:t>=</m:t>
                      </m:r>
                      <m:r>
                        <a:rPr lang="en-CA" b="0" i="1" smtClean="0">
                          <a:latin typeface="Cambria Math" panose="02040503050406030204" pitchFamily="18" charset="0"/>
                        </a:rPr>
                        <m:t>𝑚𝑔h</m:t>
                      </m:r>
                    </m:oMath>
                  </m:oMathPara>
                </a14:m>
                <a:endParaRPr lang="en-CA" b="0" dirty="0"/>
              </a:p>
              <a:p>
                <a:pPr marL="0" indent="0">
                  <a:buNone/>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𝐾𝐸</m:t>
                      </m:r>
                      <m:r>
                        <a:rPr lang="en-CA" b="0" i="1" smtClean="0">
                          <a:latin typeface="Cambria Math" panose="02040503050406030204" pitchFamily="18" charset="0"/>
                        </a:rPr>
                        <m:t>= </m:t>
                      </m:r>
                      <m:f>
                        <m:fPr>
                          <m:ctrlPr>
                            <a:rPr lang="en-CA" b="0" i="1" smtClean="0">
                              <a:latin typeface="Cambria Math" panose="02040503050406030204" pitchFamily="18" charset="0"/>
                            </a:rPr>
                          </m:ctrlPr>
                        </m:fPr>
                        <m:num>
                          <m:r>
                            <a:rPr lang="en-CA" b="0" i="1" smtClean="0">
                              <a:latin typeface="Cambria Math" panose="02040503050406030204" pitchFamily="18" charset="0"/>
                            </a:rPr>
                            <m:t>1</m:t>
                          </m:r>
                        </m:num>
                        <m:den>
                          <m:r>
                            <a:rPr lang="en-CA" b="0" i="1" smtClean="0">
                              <a:latin typeface="Cambria Math" panose="02040503050406030204" pitchFamily="18" charset="0"/>
                            </a:rPr>
                            <m:t>2</m:t>
                          </m:r>
                        </m:den>
                      </m:f>
                      <m:r>
                        <a:rPr lang="en-CA" b="0" i="1" smtClean="0">
                          <a:latin typeface="Cambria Math" panose="02040503050406030204" pitchFamily="18" charset="0"/>
                        </a:rPr>
                        <m:t>𝑚</m:t>
                      </m:r>
                      <m:sSup>
                        <m:sSupPr>
                          <m:ctrlPr>
                            <a:rPr lang="en-CA" b="0" i="1" smtClean="0">
                              <a:latin typeface="Cambria Math" panose="02040503050406030204" pitchFamily="18" charset="0"/>
                            </a:rPr>
                          </m:ctrlPr>
                        </m:sSupPr>
                        <m:e>
                          <m:r>
                            <a:rPr lang="en-CA" b="0" i="1" smtClean="0">
                              <a:latin typeface="Cambria Math" panose="02040503050406030204" pitchFamily="18" charset="0"/>
                            </a:rPr>
                            <m:t>𝑣</m:t>
                          </m:r>
                        </m:e>
                        <m:sup>
                          <m:r>
                            <a:rPr lang="en-CA" b="0" i="1" smtClean="0">
                              <a:latin typeface="Cambria Math" panose="02040503050406030204" pitchFamily="18" charset="0"/>
                            </a:rPr>
                            <m:t>2</m:t>
                          </m:r>
                        </m:sup>
                      </m:sSup>
                    </m:oMath>
                  </m:oMathPara>
                </a14:m>
                <a:endParaRPr lang="en-CA" dirty="0"/>
              </a:p>
              <a:p>
                <a:pPr marL="0" indent="0">
                  <a:buNone/>
                </a:pPr>
                <a:endParaRPr lang="en-CA" dirty="0"/>
              </a:p>
              <a:p>
                <a:pPr marL="0" indent="0">
                  <a:buNone/>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rPr>
                          </m:ctrlPr>
                        </m:sSubPr>
                        <m:e>
                          <m:r>
                            <a:rPr lang="en-CA" i="1">
                              <a:latin typeface="Cambria Math" panose="02040503050406030204" pitchFamily="18" charset="0"/>
                            </a:rPr>
                            <m:t>𝑃𝐸</m:t>
                          </m:r>
                        </m:e>
                        <m:sub>
                          <m:r>
                            <a:rPr lang="en-CA" i="1">
                              <a:latin typeface="Cambria Math" panose="02040503050406030204" pitchFamily="18" charset="0"/>
                            </a:rPr>
                            <m:t>𝑖</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𝐾𝐸</m:t>
                          </m:r>
                        </m:e>
                        <m:sub>
                          <m:r>
                            <a:rPr lang="en-CA" i="1">
                              <a:latin typeface="Cambria Math" panose="02040503050406030204" pitchFamily="18" charset="0"/>
                            </a:rPr>
                            <m:t>𝑖</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𝑃𝐸</m:t>
                          </m:r>
                        </m:e>
                        <m:sub>
                          <m:r>
                            <a:rPr lang="en-CA" i="1">
                              <a:latin typeface="Cambria Math" panose="02040503050406030204" pitchFamily="18" charset="0"/>
                            </a:rPr>
                            <m:t>𝑓</m:t>
                          </m:r>
                        </m:sub>
                      </m:sSub>
                      <m:r>
                        <a:rPr lang="en-CA" i="1">
                          <a:latin typeface="Cambria Math" panose="02040503050406030204" pitchFamily="18" charset="0"/>
                        </a:rPr>
                        <m:t>+</m:t>
                      </m:r>
                      <m:sSub>
                        <m:sSubPr>
                          <m:ctrlPr>
                            <a:rPr lang="en-CA" i="1">
                              <a:latin typeface="Cambria Math" panose="02040503050406030204" pitchFamily="18" charset="0"/>
                            </a:rPr>
                          </m:ctrlPr>
                        </m:sSubPr>
                        <m:e>
                          <m:r>
                            <a:rPr lang="en-CA" i="1">
                              <a:latin typeface="Cambria Math" panose="02040503050406030204" pitchFamily="18" charset="0"/>
                            </a:rPr>
                            <m:t>𝐾𝐸</m:t>
                          </m:r>
                        </m:e>
                        <m:sub>
                          <m:r>
                            <a:rPr lang="en-CA" i="1">
                              <a:latin typeface="Cambria Math" panose="02040503050406030204" pitchFamily="18" charset="0"/>
                            </a:rPr>
                            <m:t>𝑓</m:t>
                          </m:r>
                        </m:sub>
                      </m:sSub>
                    </m:oMath>
                  </m:oMathPara>
                </a14:m>
                <a:endParaRPr lang="en-CA" dirty="0"/>
              </a:p>
              <a:p>
                <a:pPr marL="0" indent="0">
                  <a:buNone/>
                </a:pPr>
                <a:endParaRPr lang="en-CA" dirty="0"/>
              </a:p>
              <a:p>
                <a:pPr marL="0" indent="0">
                  <a:buNone/>
                </a:pPr>
                <a:r>
                  <a:rPr lang="en-CA" dirty="0"/>
                  <a:t>How much kinetic energy will the head have at impact?</a:t>
                </a:r>
              </a:p>
              <a:p>
                <a:pPr marL="0" indent="0">
                  <a:buNone/>
                </a:pPr>
                <a:r>
                  <a:rPr lang="en-CA" dirty="0"/>
                  <a:t>How much energy will be absorbed by the helmet?</a:t>
                </a:r>
              </a:p>
              <a:p>
                <a:pPr marL="0" indent="0">
                  <a:buNone/>
                </a:pPr>
                <a:endParaRPr lang="en-CA" dirty="0"/>
              </a:p>
              <a:p>
                <a:pPr marL="0" indent="0">
                  <a:buNone/>
                </a:pPr>
                <a:endParaRPr lang="en-CA" dirty="0"/>
              </a:p>
            </p:txBody>
          </p:sp>
        </mc:Choice>
        <mc:Fallback xmlns="">
          <p:sp>
            <p:nvSpPr>
              <p:cNvPr id="3" name="Content Placeholder 2">
                <a:extLst>
                  <a:ext uri="{FF2B5EF4-FFF2-40B4-BE49-F238E27FC236}">
                    <a16:creationId xmlns:a16="http://schemas.microsoft.com/office/drawing/2014/main" id="{97A307CA-79C2-4E1C-9529-04397FD31FEE}"/>
                  </a:ext>
                </a:extLst>
              </p:cNvPr>
              <p:cNvSpPr>
                <a:spLocks noGrp="1" noRot="1" noChangeAspect="1" noMove="1" noResize="1" noEditPoints="1" noAdjustHandles="1" noChangeArrowheads="1" noChangeShapeType="1" noTextEdit="1"/>
              </p:cNvSpPr>
              <p:nvPr>
                <p:ph idx="1"/>
              </p:nvPr>
            </p:nvSpPr>
            <p:spPr>
              <a:blipFill>
                <a:blip r:embed="rId3"/>
                <a:stretch>
                  <a:fillRect l="-1217" t="-3081" b="-1821"/>
                </a:stretch>
              </a:blipFill>
            </p:spPr>
            <p:txBody>
              <a:bodyPr/>
              <a:lstStyle/>
              <a:p>
                <a:r>
                  <a:rPr lang="en-CA">
                    <a:noFill/>
                  </a:rPr>
                  <a:t> </a:t>
                </a:r>
              </a:p>
            </p:txBody>
          </p:sp>
        </mc:Fallback>
      </mc:AlternateContent>
    </p:spTree>
    <p:extLst>
      <p:ext uri="{BB962C8B-B14F-4D97-AF65-F5344CB8AC3E}">
        <p14:creationId xmlns:p14="http://schemas.microsoft.com/office/powerpoint/2010/main" val="1419850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6E21C-0155-4E4E-8150-5DE6BE3D4BF5}"/>
              </a:ext>
            </a:extLst>
          </p:cNvPr>
          <p:cNvSpPr>
            <a:spLocks noGrp="1"/>
          </p:cNvSpPr>
          <p:nvPr>
            <p:ph type="title"/>
          </p:nvPr>
        </p:nvSpPr>
        <p:spPr/>
        <p:txBody>
          <a:bodyPr/>
          <a:lstStyle/>
          <a:p>
            <a:r>
              <a:rPr lang="en-CA" dirty="0"/>
              <a:t>Impulse: Change in Momentum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C4C2F5-E873-4A34-8C40-7E35E17BECD2}"/>
                  </a:ext>
                </a:extLst>
              </p:cNvPr>
              <p:cNvSpPr>
                <a:spLocks noGrp="1"/>
              </p:cNvSpPr>
              <p:nvPr>
                <p:ph idx="1"/>
              </p:nvPr>
            </p:nvSpPr>
            <p:spPr/>
            <p:txBody>
              <a:bodyPr/>
              <a:lstStyle/>
              <a:p>
                <a:pPr marL="0" indent="0">
                  <a:buNone/>
                </a:pPr>
                <a:r>
                  <a:rPr lang="en-CA" dirty="0"/>
                  <a:t>Newton’s 2</a:t>
                </a:r>
                <a:r>
                  <a:rPr lang="en-CA" baseline="30000" dirty="0"/>
                  <a:t>nd</a:t>
                </a:r>
                <a:r>
                  <a:rPr lang="en-CA" dirty="0"/>
                  <a:t> Law:</a:t>
                </a:r>
              </a:p>
              <a:p>
                <a:pPr marL="0" indent="0">
                  <a:buNone/>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𝐹</m:t>
                      </m:r>
                      <m:r>
                        <a:rPr lang="en-CA" b="0" i="1" smtClean="0">
                          <a:latin typeface="Cambria Math" panose="02040503050406030204" pitchFamily="18" charset="0"/>
                        </a:rPr>
                        <m:t>=</m:t>
                      </m:r>
                      <m:r>
                        <a:rPr lang="en-CA" b="0" i="1" smtClean="0">
                          <a:latin typeface="Cambria Math" panose="02040503050406030204" pitchFamily="18" charset="0"/>
                        </a:rPr>
                        <m:t>𝑚𝑎</m:t>
                      </m:r>
                      <m:r>
                        <a:rPr lang="en-CA" b="0" i="1" smtClean="0">
                          <a:latin typeface="Cambria Math" panose="02040503050406030204" pitchFamily="18" charset="0"/>
                        </a:rPr>
                        <m:t>=</m:t>
                      </m:r>
                      <m:r>
                        <a:rPr lang="en-CA" b="0" i="1" smtClean="0">
                          <a:latin typeface="Cambria Math" panose="02040503050406030204" pitchFamily="18" charset="0"/>
                        </a:rPr>
                        <m:t>𝑚</m:t>
                      </m:r>
                      <m:f>
                        <m:fPr>
                          <m:ctrlPr>
                            <a:rPr lang="en-CA" b="0" i="1" smtClean="0">
                              <a:latin typeface="Cambria Math" panose="02040503050406030204" pitchFamily="18" charset="0"/>
                            </a:rPr>
                          </m:ctrlPr>
                        </m:fPr>
                        <m:num>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𝑣</m:t>
                          </m:r>
                        </m:num>
                        <m:den>
                          <m:r>
                            <a:rPr lang="en-CA" b="0" i="1" smtClean="0">
                              <a:latin typeface="Cambria Math" panose="02040503050406030204" pitchFamily="18" charset="0"/>
                              <a:ea typeface="Cambria Math" panose="02040503050406030204" pitchFamily="18" charset="0"/>
                            </a:rPr>
                            <m:t>∆</m:t>
                          </m:r>
                          <m:r>
                            <a:rPr lang="en-CA" b="0" i="1" smtClean="0">
                              <a:latin typeface="Cambria Math" panose="02040503050406030204" pitchFamily="18" charset="0"/>
                              <a:ea typeface="Cambria Math" panose="02040503050406030204" pitchFamily="18" charset="0"/>
                            </a:rPr>
                            <m:t>𝑡</m:t>
                          </m:r>
                        </m:den>
                      </m:f>
                    </m:oMath>
                  </m:oMathPara>
                </a14:m>
                <a:endParaRPr lang="en-CA" dirty="0"/>
              </a:p>
              <a:p>
                <a:pPr marL="0" indent="0">
                  <a:buNone/>
                </a:pPr>
                <a:endParaRPr lang="en-CA" dirty="0"/>
              </a:p>
              <a:p>
                <a:pPr marL="0" indent="0">
                  <a:buNone/>
                </a:pPr>
                <a:r>
                  <a:rPr lang="en-CA" dirty="0"/>
                  <a:t>Impulse:</a:t>
                </a:r>
              </a:p>
              <a:p>
                <a:pPr marL="0" indent="0">
                  <a:buNone/>
                </a:pPr>
                <a14:m>
                  <m:oMathPara xmlns:m="http://schemas.openxmlformats.org/officeDocument/2006/math">
                    <m:oMathParaPr>
                      <m:jc m:val="centerGroup"/>
                    </m:oMathParaPr>
                    <m:oMath xmlns:m="http://schemas.openxmlformats.org/officeDocument/2006/math">
                      <m:r>
                        <a:rPr lang="en-CA" i="1">
                          <a:latin typeface="Cambria Math" panose="02040503050406030204" pitchFamily="18" charset="0"/>
                        </a:rPr>
                        <m:t>𝐼𝑚𝑝𝑢𝑙𝑠𝑒</m:t>
                      </m:r>
                      <m:r>
                        <a:rPr lang="en-CA" i="1">
                          <a:latin typeface="Cambria Math" panose="02040503050406030204" pitchFamily="18" charset="0"/>
                        </a:rPr>
                        <m:t>= </m:t>
                      </m:r>
                      <m:sSub>
                        <m:sSubPr>
                          <m:ctrlPr>
                            <a:rPr lang="en-CA" i="1">
                              <a:latin typeface="Cambria Math" panose="02040503050406030204" pitchFamily="18" charset="0"/>
                            </a:rPr>
                          </m:ctrlPr>
                        </m:sSubPr>
                        <m:e>
                          <m:r>
                            <a:rPr lang="en-CA" i="1">
                              <a:latin typeface="Cambria Math" panose="02040503050406030204" pitchFamily="18" charset="0"/>
                            </a:rPr>
                            <m:t>𝐹</m:t>
                          </m:r>
                        </m:e>
                        <m:sub>
                          <m:r>
                            <a:rPr lang="en-CA" i="1">
                              <a:latin typeface="Cambria Math" panose="02040503050406030204" pitchFamily="18" charset="0"/>
                            </a:rPr>
                            <m:t>𝑎𝑣𝑔</m:t>
                          </m:r>
                        </m:sub>
                      </m:sSub>
                      <m:r>
                        <m:rPr>
                          <m:sty m:val="p"/>
                        </m:rPr>
                        <a:rPr lang="en-CA">
                          <a:latin typeface="Cambria Math" panose="02040503050406030204" pitchFamily="18" charset="0"/>
                        </a:rPr>
                        <m:t>Δ</m:t>
                      </m:r>
                      <m:r>
                        <a:rPr lang="en-CA" i="1">
                          <a:latin typeface="Cambria Math" panose="02040503050406030204" pitchFamily="18" charset="0"/>
                        </a:rPr>
                        <m:t>𝑡</m:t>
                      </m:r>
                      <m:r>
                        <a:rPr lang="en-CA" i="1">
                          <a:latin typeface="Cambria Math" panose="02040503050406030204" pitchFamily="18" charset="0"/>
                        </a:rPr>
                        <m:t>=</m:t>
                      </m:r>
                      <m:r>
                        <a:rPr lang="en-CA" i="1">
                          <a:latin typeface="Cambria Math" panose="02040503050406030204" pitchFamily="18" charset="0"/>
                        </a:rPr>
                        <m:t>𝑚</m:t>
                      </m:r>
                      <m:r>
                        <m:rPr>
                          <m:sty m:val="p"/>
                        </m:rPr>
                        <a:rPr lang="en-CA">
                          <a:latin typeface="Cambria Math" panose="02040503050406030204" pitchFamily="18" charset="0"/>
                        </a:rPr>
                        <m:t>Δ</m:t>
                      </m:r>
                      <m:r>
                        <a:rPr lang="en-CA" i="1">
                          <a:latin typeface="Cambria Math" panose="02040503050406030204" pitchFamily="18" charset="0"/>
                        </a:rPr>
                        <m:t>𝑣</m:t>
                      </m:r>
                      <m:r>
                        <a:rPr lang="en-CA" i="1">
                          <a:latin typeface="Cambria Math" panose="02040503050406030204" pitchFamily="18" charset="0"/>
                        </a:rPr>
                        <m:t>= </m:t>
                      </m:r>
                      <m:r>
                        <m:rPr>
                          <m:sty m:val="p"/>
                        </m:rPr>
                        <a:rPr lang="en-CA">
                          <a:latin typeface="Cambria Math" panose="02040503050406030204" pitchFamily="18" charset="0"/>
                        </a:rPr>
                        <m:t>Δ</m:t>
                      </m:r>
                      <m:r>
                        <a:rPr lang="en-CA" i="1">
                          <a:latin typeface="Cambria Math" panose="02040503050406030204" pitchFamily="18" charset="0"/>
                        </a:rPr>
                        <m:t>𝑝</m:t>
                      </m:r>
                    </m:oMath>
                  </m:oMathPara>
                </a14:m>
                <a:endParaRPr lang="en-CA" dirty="0"/>
              </a:p>
              <a:p>
                <a:pPr marL="0" indent="0">
                  <a:buNone/>
                </a:pPr>
                <a:endParaRPr lang="en-CA" dirty="0"/>
              </a:p>
              <a:p>
                <a:pPr marL="0" indent="0">
                  <a:buNone/>
                </a:pPr>
                <a:r>
                  <a:rPr lang="en-CA" dirty="0"/>
                  <a:t>Where </a:t>
                </a:r>
                <a14:m>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𝐹</m:t>
                        </m:r>
                      </m:e>
                      <m:sub>
                        <m:r>
                          <a:rPr lang="en-CA" i="1">
                            <a:latin typeface="Cambria Math" panose="02040503050406030204" pitchFamily="18" charset="0"/>
                          </a:rPr>
                          <m:t>𝑎𝑣𝑔</m:t>
                        </m:r>
                      </m:sub>
                    </m:sSub>
                  </m:oMath>
                </a14:m>
                <a:r>
                  <a:rPr lang="en-CA" dirty="0"/>
                  <a:t> is the average force during the collision and </a:t>
                </a:r>
                <a14:m>
                  <m:oMath xmlns:m="http://schemas.openxmlformats.org/officeDocument/2006/math">
                    <m:r>
                      <m:rPr>
                        <m:sty m:val="p"/>
                      </m:rPr>
                      <a:rPr lang="en-CA" smtClean="0">
                        <a:latin typeface="Cambria Math" panose="02040503050406030204" pitchFamily="18" charset="0"/>
                      </a:rPr>
                      <m:t>Δ</m:t>
                    </m:r>
                    <m:r>
                      <a:rPr lang="en-CA" i="1">
                        <a:latin typeface="Cambria Math" panose="02040503050406030204" pitchFamily="18" charset="0"/>
                      </a:rPr>
                      <m:t>𝑡</m:t>
                    </m:r>
                  </m:oMath>
                </a14:m>
                <a:r>
                  <a:rPr lang="en-CA" dirty="0"/>
                  <a:t> is the duration of the collision</a:t>
                </a:r>
              </a:p>
            </p:txBody>
          </p:sp>
        </mc:Choice>
        <mc:Fallback xmlns="">
          <p:sp>
            <p:nvSpPr>
              <p:cNvPr id="3" name="Content Placeholder 2">
                <a:extLst>
                  <a:ext uri="{FF2B5EF4-FFF2-40B4-BE49-F238E27FC236}">
                    <a16:creationId xmlns:a16="http://schemas.microsoft.com/office/drawing/2014/main" id="{7FC4C2F5-E873-4A34-8C40-7E35E17BECD2}"/>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CA">
                    <a:noFill/>
                  </a:rPr>
                  <a:t> </a:t>
                </a:r>
              </a:p>
            </p:txBody>
          </p:sp>
        </mc:Fallback>
      </mc:AlternateContent>
    </p:spTree>
    <p:extLst>
      <p:ext uri="{BB962C8B-B14F-4D97-AF65-F5344CB8AC3E}">
        <p14:creationId xmlns:p14="http://schemas.microsoft.com/office/powerpoint/2010/main" val="2598329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D5ADF-13BA-4503-B430-659EC9A36A41}"/>
              </a:ext>
            </a:extLst>
          </p:cNvPr>
          <p:cNvSpPr>
            <a:spLocks noGrp="1"/>
          </p:cNvSpPr>
          <p:nvPr>
            <p:ph type="title"/>
          </p:nvPr>
        </p:nvSpPr>
        <p:spPr/>
        <p:txBody>
          <a:bodyPr/>
          <a:lstStyle/>
          <a:p>
            <a:r>
              <a:rPr lang="en-CA" dirty="0"/>
              <a:t>How does a helmet reduce the force during a collision?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87A5D7-0A70-479F-8829-3ECA713F236B}"/>
                  </a:ext>
                </a:extLst>
              </p:cNvPr>
              <p:cNvSpPr>
                <a:spLocks noGrp="1"/>
              </p:cNvSpPr>
              <p:nvPr>
                <p:ph idx="1"/>
              </p:nvPr>
            </p:nvSpPr>
            <p:spPr/>
            <p:txBody>
              <a:bodyPr/>
              <a:lstStyle/>
              <a:p>
                <a:pPr marL="0" indent="0">
                  <a:buNone/>
                </a:pPr>
                <a:endParaRPr lang="en-CA"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CA" i="1" smtClean="0">
                          <a:latin typeface="Cambria Math" panose="02040503050406030204" pitchFamily="18" charset="0"/>
                        </a:rPr>
                        <m:t> </m:t>
                      </m:r>
                      <m:sSub>
                        <m:sSubPr>
                          <m:ctrlPr>
                            <a:rPr lang="en-CA" i="1">
                              <a:latin typeface="Cambria Math" panose="02040503050406030204" pitchFamily="18" charset="0"/>
                            </a:rPr>
                          </m:ctrlPr>
                        </m:sSubPr>
                        <m:e>
                          <m:r>
                            <a:rPr lang="en-CA" i="1">
                              <a:latin typeface="Cambria Math" panose="02040503050406030204" pitchFamily="18" charset="0"/>
                            </a:rPr>
                            <m:t>𝐹</m:t>
                          </m:r>
                        </m:e>
                        <m:sub>
                          <m:r>
                            <a:rPr lang="en-CA" i="1">
                              <a:latin typeface="Cambria Math" panose="02040503050406030204" pitchFamily="18" charset="0"/>
                            </a:rPr>
                            <m:t>𝑎𝑣𝑔</m:t>
                          </m:r>
                        </m:sub>
                      </m:sSub>
                      <m:r>
                        <m:rPr>
                          <m:sty m:val="p"/>
                        </m:rPr>
                        <a:rPr lang="en-CA">
                          <a:latin typeface="Cambria Math" panose="02040503050406030204" pitchFamily="18" charset="0"/>
                        </a:rPr>
                        <m:t>Δ</m:t>
                      </m:r>
                      <m:r>
                        <a:rPr lang="en-CA" i="1">
                          <a:latin typeface="Cambria Math" panose="02040503050406030204" pitchFamily="18" charset="0"/>
                        </a:rPr>
                        <m:t>𝑡</m:t>
                      </m:r>
                      <m:r>
                        <a:rPr lang="en-CA" i="1">
                          <a:latin typeface="Cambria Math" panose="02040503050406030204" pitchFamily="18" charset="0"/>
                        </a:rPr>
                        <m:t>=</m:t>
                      </m:r>
                      <m:r>
                        <a:rPr lang="en-CA" i="1">
                          <a:latin typeface="Cambria Math" panose="02040503050406030204" pitchFamily="18" charset="0"/>
                        </a:rPr>
                        <m:t>𝑚</m:t>
                      </m:r>
                      <m:r>
                        <m:rPr>
                          <m:sty m:val="p"/>
                        </m:rPr>
                        <a:rPr lang="en-CA">
                          <a:latin typeface="Cambria Math" panose="02040503050406030204" pitchFamily="18" charset="0"/>
                        </a:rPr>
                        <m:t>Δ</m:t>
                      </m:r>
                      <m:r>
                        <a:rPr lang="en-CA" i="1">
                          <a:latin typeface="Cambria Math" panose="02040503050406030204" pitchFamily="18" charset="0"/>
                        </a:rPr>
                        <m:t>𝑣</m:t>
                      </m:r>
                    </m:oMath>
                  </m:oMathPara>
                </a14:m>
                <a:endParaRPr lang="en-CA" dirty="0">
                  <a:latin typeface="Cambria Math" panose="02040503050406030204" pitchFamily="18" charset="0"/>
                </a:endParaRPr>
              </a:p>
              <a:p>
                <a:pPr marL="0" indent="0">
                  <a:buNone/>
                </a:pPr>
                <a:endParaRPr lang="en-CA" dirty="0">
                  <a:latin typeface="Cambria Math" panose="02040503050406030204" pitchFamily="18" charset="0"/>
                </a:endParaRPr>
              </a:p>
              <a:p>
                <a:pPr marL="0" indent="0">
                  <a:buNone/>
                </a:pPr>
                <a:r>
                  <a:rPr lang="en-CA" dirty="0"/>
                  <a:t>How will each variable change if we add a helmet?</a:t>
                </a:r>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b="0" dirty="0"/>
              </a:p>
              <a:p>
                <a:pPr marL="0" indent="0">
                  <a:buNone/>
                </a:pPr>
                <a:endParaRPr lang="en-CA" dirty="0"/>
              </a:p>
              <a:p>
                <a:endParaRPr lang="en-CA" dirty="0"/>
              </a:p>
              <a:p>
                <a:pPr marL="0" indent="0">
                  <a:buNone/>
                </a:pPr>
                <a:endParaRPr lang="en-CA" dirty="0"/>
              </a:p>
            </p:txBody>
          </p:sp>
        </mc:Choice>
        <mc:Fallback xmlns="">
          <p:sp>
            <p:nvSpPr>
              <p:cNvPr id="3" name="Content Placeholder 2">
                <a:extLst>
                  <a:ext uri="{FF2B5EF4-FFF2-40B4-BE49-F238E27FC236}">
                    <a16:creationId xmlns:a16="http://schemas.microsoft.com/office/drawing/2014/main" id="{F587A5D7-0A70-479F-8829-3ECA713F236B}"/>
                  </a:ext>
                </a:extLst>
              </p:cNvPr>
              <p:cNvSpPr>
                <a:spLocks noGrp="1" noRot="1" noChangeAspect="1" noMove="1" noResize="1" noEditPoints="1" noAdjustHandles="1" noChangeArrowheads="1" noChangeShapeType="1" noTextEdit="1"/>
              </p:cNvSpPr>
              <p:nvPr>
                <p:ph idx="1"/>
              </p:nvPr>
            </p:nvSpPr>
            <p:spPr>
              <a:blipFill>
                <a:blip r:embed="rId3"/>
                <a:stretch>
                  <a:fillRect l="-121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CCABBCD-634F-4CD4-8DA9-819A975DAECF}"/>
                  </a:ext>
                </a:extLst>
              </p:cNvPr>
              <p:cNvGraphicFramePr>
                <a:graphicFrameLocks noGrp="1"/>
              </p:cNvGraphicFramePr>
              <p:nvPr>
                <p:extLst>
                  <p:ext uri="{D42A27DB-BD31-4B8C-83A1-F6EECF244321}">
                    <p14:modId xmlns:p14="http://schemas.microsoft.com/office/powerpoint/2010/main" val="2832606774"/>
                  </p:ext>
                </p:extLst>
              </p:nvPr>
            </p:nvGraphicFramePr>
            <p:xfrm>
              <a:off x="838200" y="3898805"/>
              <a:ext cx="8781312" cy="1335823"/>
            </p:xfrm>
            <a:graphic>
              <a:graphicData uri="http://schemas.openxmlformats.org/drawingml/2006/table">
                <a:tbl>
                  <a:tblPr firstRow="1" bandRow="1">
                    <a:tableStyleId>{2D5ABB26-0587-4C30-8999-92F81FD0307C}</a:tableStyleId>
                  </a:tblPr>
                  <a:tblGrid>
                    <a:gridCol w="1043763">
                      <a:extLst>
                        <a:ext uri="{9D8B030D-6E8A-4147-A177-3AD203B41FA5}">
                          <a16:colId xmlns:a16="http://schemas.microsoft.com/office/drawing/2014/main" val="3424480393"/>
                        </a:ext>
                      </a:extLst>
                    </a:gridCol>
                    <a:gridCol w="7737549">
                      <a:extLst>
                        <a:ext uri="{9D8B030D-6E8A-4147-A177-3AD203B41FA5}">
                          <a16:colId xmlns:a16="http://schemas.microsoft.com/office/drawing/2014/main" val="1675012742"/>
                        </a:ext>
                      </a:extLst>
                    </a:gridCol>
                  </a:tblGrid>
                  <a:tr h="314794">
                    <a:tc>
                      <a:txBody>
                        <a:bodyPr/>
                        <a:lstStyle/>
                        <a:p>
                          <a:pPr/>
                          <a14:m>
                            <m:oMathPara xmlns:m="http://schemas.openxmlformats.org/officeDocument/2006/math">
                              <m:oMathParaPr>
                                <m:jc m:val="centerGroup"/>
                              </m:oMathParaPr>
                              <m:oMath xmlns:m="http://schemas.openxmlformats.org/officeDocument/2006/math">
                                <m:r>
                                  <a:rPr lang="en-CA" sz="2000" smtClean="0">
                                    <a:latin typeface="Cambria Math" panose="02040503050406030204" pitchFamily="18" charset="0"/>
                                  </a:rPr>
                                  <m:t>𝑚</m:t>
                                </m:r>
                              </m:oMath>
                            </m:oMathPara>
                          </a14:m>
                          <a:endParaRPr lang="en-CA" sz="2000" dirty="0"/>
                        </a:p>
                      </a:txBody>
                      <a:tcPr/>
                    </a:tc>
                    <a:tc>
                      <a:txBody>
                        <a:bodyPr/>
                        <a:lstStyle/>
                        <a:p>
                          <a:endParaRPr lang="en-CA" sz="2000" dirty="0"/>
                        </a:p>
                      </a:txBody>
                      <a:tcPr/>
                    </a:tc>
                    <a:extLst>
                      <a:ext uri="{0D108BD9-81ED-4DB2-BD59-A6C34878D82A}">
                        <a16:rowId xmlns:a16="http://schemas.microsoft.com/office/drawing/2014/main" val="2612216102"/>
                      </a:ext>
                    </a:extLst>
                  </a:tr>
                  <a:tr h="314794">
                    <a:tc>
                      <a:txBody>
                        <a:bodyPr/>
                        <a:lstStyle/>
                        <a:p>
                          <a:pPr/>
                          <a14:m>
                            <m:oMathPara xmlns:m="http://schemas.openxmlformats.org/officeDocument/2006/math">
                              <m:oMathParaPr>
                                <m:jc m:val="centerGroup"/>
                              </m:oMathParaPr>
                              <m:oMath xmlns:m="http://schemas.openxmlformats.org/officeDocument/2006/math">
                                <m:r>
                                  <m:rPr>
                                    <m:sty m:val="p"/>
                                  </m:rPr>
                                  <a:rPr lang="en-CA" sz="2000" smtClean="0">
                                    <a:latin typeface="Cambria Math" panose="02040503050406030204" pitchFamily="18" charset="0"/>
                                  </a:rPr>
                                  <m:t>Δ</m:t>
                                </m:r>
                                <m:r>
                                  <a:rPr lang="en-CA" sz="2000">
                                    <a:latin typeface="Cambria Math" panose="02040503050406030204" pitchFamily="18" charset="0"/>
                                  </a:rPr>
                                  <m:t>𝑣</m:t>
                                </m:r>
                              </m:oMath>
                            </m:oMathPara>
                          </a14:m>
                          <a:endParaRPr lang="en-CA" sz="2000" dirty="0"/>
                        </a:p>
                      </a:txBody>
                      <a:tcPr/>
                    </a:tc>
                    <a:tc>
                      <a:txBody>
                        <a:bodyPr/>
                        <a:lstStyle/>
                        <a:p>
                          <a:endParaRPr lang="en-CA" sz="2000" dirty="0"/>
                        </a:p>
                      </a:txBody>
                      <a:tcPr/>
                    </a:tc>
                    <a:extLst>
                      <a:ext uri="{0D108BD9-81ED-4DB2-BD59-A6C34878D82A}">
                        <a16:rowId xmlns:a16="http://schemas.microsoft.com/office/drawing/2014/main" val="2854387821"/>
                      </a:ext>
                    </a:extLst>
                  </a:tr>
                  <a:tr h="543343">
                    <a:tc>
                      <a:txBody>
                        <a:bodyPr/>
                        <a:lstStyle/>
                        <a:p>
                          <a:pPr/>
                          <a14:m>
                            <m:oMathPara xmlns:m="http://schemas.openxmlformats.org/officeDocument/2006/math">
                              <m:oMathParaPr>
                                <m:jc m:val="centerGroup"/>
                              </m:oMathParaPr>
                              <m:oMath xmlns:m="http://schemas.openxmlformats.org/officeDocument/2006/math">
                                <m:r>
                                  <m:rPr>
                                    <m:sty m:val="p"/>
                                  </m:rPr>
                                  <a:rPr lang="en-CA" sz="2000" smtClean="0">
                                    <a:latin typeface="Cambria Math" panose="02040503050406030204" pitchFamily="18" charset="0"/>
                                  </a:rPr>
                                  <m:t>Δ</m:t>
                                </m:r>
                                <m:r>
                                  <a:rPr lang="en-CA" sz="2000">
                                    <a:latin typeface="Cambria Math" panose="02040503050406030204" pitchFamily="18" charset="0"/>
                                  </a:rPr>
                                  <m:t>𝑡</m:t>
                                </m:r>
                                <m:r>
                                  <a:rPr lang="en-CA" sz="2000">
                                    <a:latin typeface="Cambria Math" panose="02040503050406030204" pitchFamily="18" charset="0"/>
                                  </a:rPr>
                                  <m:t> </m:t>
                                </m:r>
                              </m:oMath>
                            </m:oMathPara>
                          </a14:m>
                          <a:endParaRPr lang="en-CA"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2000" dirty="0"/>
                        </a:p>
                      </a:txBody>
                      <a:tcPr/>
                    </a:tc>
                    <a:extLst>
                      <a:ext uri="{0D108BD9-81ED-4DB2-BD59-A6C34878D82A}">
                        <a16:rowId xmlns:a16="http://schemas.microsoft.com/office/drawing/2014/main" val="1090754479"/>
                      </a:ext>
                    </a:extLst>
                  </a:tr>
                </a:tbl>
              </a:graphicData>
            </a:graphic>
          </p:graphicFrame>
        </mc:Choice>
        <mc:Fallback xmlns="">
          <p:graphicFrame>
            <p:nvGraphicFramePr>
              <p:cNvPr id="4" name="Table 3">
                <a:extLst>
                  <a:ext uri="{FF2B5EF4-FFF2-40B4-BE49-F238E27FC236}">
                    <a16:creationId xmlns:a16="http://schemas.microsoft.com/office/drawing/2014/main" id="{CCCABBCD-634F-4CD4-8DA9-819A975DAECF}"/>
                  </a:ext>
                </a:extLst>
              </p:cNvPr>
              <p:cNvGraphicFramePr>
                <a:graphicFrameLocks noGrp="1"/>
              </p:cNvGraphicFramePr>
              <p:nvPr>
                <p:extLst>
                  <p:ext uri="{D42A27DB-BD31-4B8C-83A1-F6EECF244321}">
                    <p14:modId xmlns:p14="http://schemas.microsoft.com/office/powerpoint/2010/main" val="2832606774"/>
                  </p:ext>
                </p:extLst>
              </p:nvPr>
            </p:nvGraphicFramePr>
            <p:xfrm>
              <a:off x="838200" y="3898805"/>
              <a:ext cx="8781312" cy="1335823"/>
            </p:xfrm>
            <a:graphic>
              <a:graphicData uri="http://schemas.openxmlformats.org/drawingml/2006/table">
                <a:tbl>
                  <a:tblPr firstRow="1" bandRow="1">
                    <a:tableStyleId>{2D5ABB26-0587-4C30-8999-92F81FD0307C}</a:tableStyleId>
                  </a:tblPr>
                  <a:tblGrid>
                    <a:gridCol w="1043763">
                      <a:extLst>
                        <a:ext uri="{9D8B030D-6E8A-4147-A177-3AD203B41FA5}">
                          <a16:colId xmlns:a16="http://schemas.microsoft.com/office/drawing/2014/main" val="3424480393"/>
                        </a:ext>
                      </a:extLst>
                    </a:gridCol>
                    <a:gridCol w="7737549">
                      <a:extLst>
                        <a:ext uri="{9D8B030D-6E8A-4147-A177-3AD203B41FA5}">
                          <a16:colId xmlns:a16="http://schemas.microsoft.com/office/drawing/2014/main" val="1675012742"/>
                        </a:ext>
                      </a:extLst>
                    </a:gridCol>
                  </a:tblGrid>
                  <a:tr h="396240">
                    <a:tc>
                      <a:txBody>
                        <a:bodyPr/>
                        <a:lstStyle/>
                        <a:p>
                          <a:endParaRPr lang="en-US"/>
                        </a:p>
                      </a:txBody>
                      <a:tcPr>
                        <a:blipFill>
                          <a:blip r:embed="rId4"/>
                          <a:stretch>
                            <a:fillRect r="-743275" b="-238462"/>
                          </a:stretch>
                        </a:blipFill>
                      </a:tcPr>
                    </a:tc>
                    <a:tc>
                      <a:txBody>
                        <a:bodyPr/>
                        <a:lstStyle/>
                        <a:p>
                          <a:endParaRPr lang="en-CA" sz="2000" dirty="0"/>
                        </a:p>
                      </a:txBody>
                      <a:tcPr/>
                    </a:tc>
                    <a:extLst>
                      <a:ext uri="{0D108BD9-81ED-4DB2-BD59-A6C34878D82A}">
                        <a16:rowId xmlns:a16="http://schemas.microsoft.com/office/drawing/2014/main" val="2612216102"/>
                      </a:ext>
                    </a:extLst>
                  </a:tr>
                  <a:tr h="396240">
                    <a:tc>
                      <a:txBody>
                        <a:bodyPr/>
                        <a:lstStyle/>
                        <a:p>
                          <a:endParaRPr lang="en-US"/>
                        </a:p>
                      </a:txBody>
                      <a:tcPr>
                        <a:blipFill>
                          <a:blip r:embed="rId4"/>
                          <a:stretch>
                            <a:fillRect t="-98485" r="-743275" b="-134848"/>
                          </a:stretch>
                        </a:blipFill>
                      </a:tcPr>
                    </a:tc>
                    <a:tc>
                      <a:txBody>
                        <a:bodyPr/>
                        <a:lstStyle/>
                        <a:p>
                          <a:endParaRPr lang="en-CA" sz="2000" dirty="0"/>
                        </a:p>
                      </a:txBody>
                      <a:tcPr/>
                    </a:tc>
                    <a:extLst>
                      <a:ext uri="{0D108BD9-81ED-4DB2-BD59-A6C34878D82A}">
                        <a16:rowId xmlns:a16="http://schemas.microsoft.com/office/drawing/2014/main" val="2854387821"/>
                      </a:ext>
                    </a:extLst>
                  </a:tr>
                  <a:tr h="543343">
                    <a:tc>
                      <a:txBody>
                        <a:bodyPr/>
                        <a:lstStyle/>
                        <a:p>
                          <a:endParaRPr lang="en-US"/>
                        </a:p>
                      </a:txBody>
                      <a:tcPr>
                        <a:blipFill>
                          <a:blip r:embed="rId4"/>
                          <a:stretch>
                            <a:fillRect t="-147191" r="-74327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2000" dirty="0"/>
                        </a:p>
                      </a:txBody>
                      <a:tcPr/>
                    </a:tc>
                    <a:extLst>
                      <a:ext uri="{0D108BD9-81ED-4DB2-BD59-A6C34878D82A}">
                        <a16:rowId xmlns:a16="http://schemas.microsoft.com/office/drawing/2014/main" val="1090754479"/>
                      </a:ext>
                    </a:extLst>
                  </a:tr>
                </a:tbl>
              </a:graphicData>
            </a:graphic>
          </p:graphicFrame>
        </mc:Fallback>
      </mc:AlternateContent>
      <p:sp>
        <p:nvSpPr>
          <p:cNvPr id="5" name="TextBox 4">
            <a:extLst>
              <a:ext uri="{FF2B5EF4-FFF2-40B4-BE49-F238E27FC236}">
                <a16:creationId xmlns:a16="http://schemas.microsoft.com/office/drawing/2014/main" id="{90D60082-F7C9-45F7-98F9-0D881C657D77}"/>
              </a:ext>
            </a:extLst>
          </p:cNvPr>
          <p:cNvSpPr txBox="1"/>
          <p:nvPr/>
        </p:nvSpPr>
        <p:spPr>
          <a:xfrm>
            <a:off x="3810000" y="5653190"/>
            <a:ext cx="4572000" cy="523220"/>
          </a:xfrm>
          <a:prstGeom prst="rect">
            <a:avLst/>
          </a:prstGeom>
          <a:noFill/>
        </p:spPr>
        <p:txBody>
          <a:bodyPr wrap="square" rtlCol="0">
            <a:spAutoFit/>
          </a:bodyPr>
          <a:lstStyle/>
          <a:p>
            <a:r>
              <a:rPr lang="en-CA" sz="2800" dirty="0"/>
              <a:t>Result: </a:t>
            </a:r>
            <a:r>
              <a:rPr lang="en-CA" sz="2800" dirty="0" err="1"/>
              <a:t>F</a:t>
            </a:r>
            <a:r>
              <a:rPr lang="en-CA" sz="2800" baseline="-25000" dirty="0" err="1"/>
              <a:t>avg</a:t>
            </a:r>
            <a:r>
              <a:rPr lang="en-CA" sz="2800" dirty="0"/>
              <a:t> must DECREASE</a:t>
            </a:r>
          </a:p>
        </p:txBody>
      </p:sp>
      <p:sp>
        <p:nvSpPr>
          <p:cNvPr id="6" name="TextBox 5">
            <a:extLst>
              <a:ext uri="{FF2B5EF4-FFF2-40B4-BE49-F238E27FC236}">
                <a16:creationId xmlns:a16="http://schemas.microsoft.com/office/drawing/2014/main" id="{C7F524C9-0EF5-4189-920E-69128FAE673B}"/>
              </a:ext>
            </a:extLst>
          </p:cNvPr>
          <p:cNvSpPr txBox="1"/>
          <p:nvPr/>
        </p:nvSpPr>
        <p:spPr>
          <a:xfrm>
            <a:off x="1892596" y="3938306"/>
            <a:ext cx="7060018" cy="369332"/>
          </a:xfrm>
          <a:prstGeom prst="rect">
            <a:avLst/>
          </a:prstGeom>
          <a:noFill/>
        </p:spPr>
        <p:txBody>
          <a:bodyPr wrap="square" rtlCol="0">
            <a:spAutoFit/>
          </a:bodyPr>
          <a:lstStyle/>
          <a:p>
            <a:r>
              <a:rPr lang="en-CA" dirty="0"/>
              <a:t>unchanged (if we assume the mass of the helmet is negligible)</a:t>
            </a:r>
          </a:p>
        </p:txBody>
      </p:sp>
      <p:sp>
        <p:nvSpPr>
          <p:cNvPr id="7" name="TextBox 6">
            <a:extLst>
              <a:ext uri="{FF2B5EF4-FFF2-40B4-BE49-F238E27FC236}">
                <a16:creationId xmlns:a16="http://schemas.microsoft.com/office/drawing/2014/main" id="{F2AA74E2-75C3-4D38-BC61-26405AA1A745}"/>
              </a:ext>
            </a:extLst>
          </p:cNvPr>
          <p:cNvSpPr txBox="1"/>
          <p:nvPr/>
        </p:nvSpPr>
        <p:spPr>
          <a:xfrm>
            <a:off x="1892596" y="4307638"/>
            <a:ext cx="1224694" cy="369332"/>
          </a:xfrm>
          <a:prstGeom prst="rect">
            <a:avLst/>
          </a:prstGeom>
          <a:noFill/>
        </p:spPr>
        <p:txBody>
          <a:bodyPr wrap="none" rtlCol="0">
            <a:spAutoFit/>
          </a:bodyPr>
          <a:lstStyle/>
          <a:p>
            <a:r>
              <a:rPr lang="en-CA" dirty="0"/>
              <a:t>unchanged</a:t>
            </a:r>
          </a:p>
        </p:txBody>
      </p:sp>
      <p:sp>
        <p:nvSpPr>
          <p:cNvPr id="8" name="TextBox 7">
            <a:extLst>
              <a:ext uri="{FF2B5EF4-FFF2-40B4-BE49-F238E27FC236}">
                <a16:creationId xmlns:a16="http://schemas.microsoft.com/office/drawing/2014/main" id="{C6D3092F-BD92-440D-B973-430CC0B9FC7B}"/>
              </a:ext>
            </a:extLst>
          </p:cNvPr>
          <p:cNvSpPr txBox="1"/>
          <p:nvPr/>
        </p:nvSpPr>
        <p:spPr>
          <a:xfrm>
            <a:off x="1892596" y="4701585"/>
            <a:ext cx="5460534" cy="369332"/>
          </a:xfrm>
          <a:prstGeom prst="rect">
            <a:avLst/>
          </a:prstGeom>
          <a:noFill/>
        </p:spPr>
        <p:txBody>
          <a:bodyPr wrap="none" rtlCol="0">
            <a:spAutoFit/>
          </a:bodyPr>
          <a:lstStyle/>
          <a:p>
            <a:r>
              <a:rPr lang="en-CA" dirty="0"/>
              <a:t>INCREASES – The helmet makes the collision time longer</a:t>
            </a:r>
          </a:p>
        </p:txBody>
      </p:sp>
    </p:spTree>
    <p:extLst>
      <p:ext uri="{BB962C8B-B14F-4D97-AF65-F5344CB8AC3E}">
        <p14:creationId xmlns:p14="http://schemas.microsoft.com/office/powerpoint/2010/main" val="414867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20887-DAB3-4AD3-BC9D-1C6FCAFA88EC}"/>
              </a:ext>
            </a:extLst>
          </p:cNvPr>
          <p:cNvSpPr>
            <a:spLocks noGrp="1"/>
          </p:cNvSpPr>
          <p:nvPr>
            <p:ph type="title"/>
          </p:nvPr>
        </p:nvSpPr>
        <p:spPr/>
        <p:txBody>
          <a:bodyPr/>
          <a:lstStyle/>
          <a:p>
            <a:r>
              <a:rPr lang="en-CA" dirty="0"/>
              <a:t>Work-Energy Principle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A8F21EA-55CB-4972-93EA-EE29354C9E04}"/>
                  </a:ext>
                </a:extLst>
              </p:cNvPr>
              <p:cNvSpPr>
                <a:spLocks noGrp="1"/>
              </p:cNvSpPr>
              <p:nvPr>
                <p:ph idx="1"/>
              </p:nvPr>
            </p:nvSpPr>
            <p:spPr>
              <a:xfrm>
                <a:off x="838200" y="1825624"/>
                <a:ext cx="10515600" cy="4787611"/>
              </a:xfrm>
            </p:spPr>
            <p:txBody>
              <a:bodyPr/>
              <a:lstStyle/>
              <a:p>
                <a:pPr marL="0" indent="0">
                  <a:buNone/>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𝑊𝑜𝑟𝑘</m:t>
                      </m:r>
                      <m:r>
                        <a:rPr lang="en-CA" b="0" i="1" smtClean="0">
                          <a:latin typeface="Cambria Math" panose="02040503050406030204" pitchFamily="18" charset="0"/>
                        </a:rPr>
                        <m:t> </m:t>
                      </m:r>
                      <m:r>
                        <a:rPr lang="en-CA" b="0" i="1" smtClean="0">
                          <a:latin typeface="Cambria Math" panose="02040503050406030204" pitchFamily="18" charset="0"/>
                        </a:rPr>
                        <m:t>𝐷𝑜𝑛𝑒</m:t>
                      </m:r>
                      <m:r>
                        <a:rPr lang="en-CA" b="0" i="1" smtClean="0">
                          <a:latin typeface="Cambria Math" panose="02040503050406030204" pitchFamily="18" charset="0"/>
                        </a:rPr>
                        <m:t> </m:t>
                      </m:r>
                      <m:r>
                        <a:rPr lang="en-CA" b="0" i="1" smtClean="0">
                          <a:latin typeface="Cambria Math" panose="02040503050406030204" pitchFamily="18" charset="0"/>
                        </a:rPr>
                        <m:t>𝑏𝑦</m:t>
                      </m:r>
                      <m:r>
                        <a:rPr lang="en-CA" b="0" i="1" smtClean="0">
                          <a:latin typeface="Cambria Math" panose="02040503050406030204" pitchFamily="18" charset="0"/>
                        </a:rPr>
                        <m:t> </m:t>
                      </m:r>
                      <m:r>
                        <a:rPr lang="en-CA" b="0" i="1" smtClean="0">
                          <a:latin typeface="Cambria Math" panose="02040503050406030204" pitchFamily="18" charset="0"/>
                        </a:rPr>
                        <m:t>𝐺𝑟𝑜𝑢𝑛𝑑</m:t>
                      </m:r>
                      <m:r>
                        <a:rPr lang="en-CA" b="0" i="1" smtClean="0">
                          <a:latin typeface="Cambria Math" panose="02040503050406030204" pitchFamily="18" charset="0"/>
                        </a:rPr>
                        <m:t>=</m:t>
                      </m:r>
                      <m:r>
                        <a:rPr lang="en-CA" b="0" i="1" smtClean="0">
                          <a:latin typeface="Cambria Math" panose="02040503050406030204" pitchFamily="18" charset="0"/>
                        </a:rPr>
                        <m:t>𝐶h𝑎𝑛𝑔𝑒</m:t>
                      </m:r>
                      <m:r>
                        <a:rPr lang="en-CA" b="0" i="1" smtClean="0">
                          <a:latin typeface="Cambria Math" panose="02040503050406030204" pitchFamily="18" charset="0"/>
                        </a:rPr>
                        <m:t> </m:t>
                      </m:r>
                      <m:r>
                        <a:rPr lang="en-CA" b="0" i="1" smtClean="0">
                          <a:latin typeface="Cambria Math" panose="02040503050406030204" pitchFamily="18" charset="0"/>
                        </a:rPr>
                        <m:t>𝑖𝑛</m:t>
                      </m:r>
                      <m:r>
                        <a:rPr lang="en-CA" b="0" i="1" smtClean="0">
                          <a:latin typeface="Cambria Math" panose="02040503050406030204" pitchFamily="18" charset="0"/>
                        </a:rPr>
                        <m:t> </m:t>
                      </m:r>
                      <m:r>
                        <a:rPr lang="en-CA" b="0" i="1" smtClean="0">
                          <a:latin typeface="Cambria Math" panose="02040503050406030204" pitchFamily="18" charset="0"/>
                        </a:rPr>
                        <m:t>𝐾𝑖𝑛𝑒𝑡𝑖𝑐</m:t>
                      </m:r>
                      <m:r>
                        <a:rPr lang="en-CA" b="0" i="1" smtClean="0">
                          <a:latin typeface="Cambria Math" panose="02040503050406030204" pitchFamily="18" charset="0"/>
                        </a:rPr>
                        <m:t> </m:t>
                      </m:r>
                      <m:r>
                        <a:rPr lang="en-CA" b="0" i="1" smtClean="0">
                          <a:latin typeface="Cambria Math" panose="02040503050406030204" pitchFamily="18" charset="0"/>
                        </a:rPr>
                        <m:t>𝐸𝑛𝑒𝑟𝑔𝑦</m:t>
                      </m:r>
                    </m:oMath>
                  </m:oMathPara>
                </a14:m>
                <a:endParaRPr lang="en-CA" b="0" i="1" dirty="0"/>
              </a:p>
              <a:p>
                <a:pPr marL="0" indent="0">
                  <a:buNone/>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𝑊</m:t>
                      </m:r>
                      <m:r>
                        <a:rPr lang="en-CA" b="0" i="1" smtClean="0">
                          <a:latin typeface="Cambria Math" panose="02040503050406030204" pitchFamily="18" charset="0"/>
                        </a:rPr>
                        <m:t>= ∆</m:t>
                      </m:r>
                      <m:r>
                        <a:rPr lang="en-CA" b="0" i="1" smtClean="0">
                          <a:latin typeface="Cambria Math" panose="02040503050406030204" pitchFamily="18" charset="0"/>
                          <a:ea typeface="Cambria Math" panose="02040503050406030204" pitchFamily="18" charset="0"/>
                        </a:rPr>
                        <m:t>𝐾𝐸</m:t>
                      </m:r>
                      <m:r>
                        <a:rPr lang="en-CA" b="0" i="1" smtClean="0">
                          <a:latin typeface="Cambria Math" panose="02040503050406030204" pitchFamily="18" charset="0"/>
                          <a:ea typeface="Cambria Math" panose="02040503050406030204" pitchFamily="18" charset="0"/>
                        </a:rPr>
                        <m:t>=</m:t>
                      </m:r>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𝐾𝐸</m:t>
                          </m:r>
                        </m:e>
                        <m:sub>
                          <m:r>
                            <a:rPr lang="en-CA" b="0" i="1" smtClean="0">
                              <a:latin typeface="Cambria Math" panose="02040503050406030204" pitchFamily="18" charset="0"/>
                              <a:ea typeface="Cambria Math" panose="02040503050406030204" pitchFamily="18" charset="0"/>
                            </a:rPr>
                            <m:t>𝑓</m:t>
                          </m:r>
                        </m:sub>
                      </m:sSub>
                      <m:r>
                        <a:rPr lang="en-CA" b="0" i="1" smtClean="0">
                          <a:latin typeface="Cambria Math" panose="02040503050406030204" pitchFamily="18" charset="0"/>
                          <a:ea typeface="Cambria Math" panose="02040503050406030204" pitchFamily="18" charset="0"/>
                        </a:rPr>
                        <m:t>−</m:t>
                      </m:r>
                      <m:sSub>
                        <m:sSubPr>
                          <m:ctrlPr>
                            <a:rPr lang="en-CA" b="0" i="1" smtClean="0">
                              <a:latin typeface="Cambria Math" panose="02040503050406030204" pitchFamily="18" charset="0"/>
                              <a:ea typeface="Cambria Math" panose="02040503050406030204" pitchFamily="18" charset="0"/>
                            </a:rPr>
                          </m:ctrlPr>
                        </m:sSubPr>
                        <m:e>
                          <m:r>
                            <a:rPr lang="en-CA" b="0" i="1" smtClean="0">
                              <a:latin typeface="Cambria Math" panose="02040503050406030204" pitchFamily="18" charset="0"/>
                              <a:ea typeface="Cambria Math" panose="02040503050406030204" pitchFamily="18" charset="0"/>
                            </a:rPr>
                            <m:t>𝐾𝐸</m:t>
                          </m:r>
                        </m:e>
                        <m:sub>
                          <m:r>
                            <a:rPr lang="en-CA" b="0" i="1" smtClean="0">
                              <a:latin typeface="Cambria Math" panose="02040503050406030204" pitchFamily="18" charset="0"/>
                              <a:ea typeface="Cambria Math" panose="02040503050406030204" pitchFamily="18" charset="0"/>
                            </a:rPr>
                            <m:t>𝑖</m:t>
                          </m:r>
                        </m:sub>
                      </m:sSub>
                    </m:oMath>
                  </m:oMathPara>
                </a14:m>
                <a:endParaRPr lang="en-CA" i="1" dirty="0"/>
              </a:p>
              <a:p>
                <a:pPr marL="0" indent="0">
                  <a:buNone/>
                </a:pPr>
                <a14:m>
                  <m:oMathPara xmlns:m="http://schemas.openxmlformats.org/officeDocument/2006/math">
                    <m:oMathParaPr>
                      <m:jc m:val="centerGroup"/>
                    </m:oMathParaPr>
                    <m:oMath xmlns:m="http://schemas.openxmlformats.org/officeDocument/2006/math">
                      <m:r>
                        <a:rPr lang="en-CA" b="0" i="1" smtClean="0">
                          <a:latin typeface="Cambria Math" panose="02040503050406030204" pitchFamily="18" charset="0"/>
                        </a:rPr>
                        <m:t>𝑊</m:t>
                      </m:r>
                      <m:r>
                        <a:rPr lang="en-CA" b="0" i="1" smtClean="0">
                          <a:latin typeface="Cambria Math" panose="02040503050406030204" pitchFamily="18" charset="0"/>
                        </a:rPr>
                        <m:t>=0−</m:t>
                      </m:r>
                      <m:f>
                        <m:fPr>
                          <m:ctrlPr>
                            <a:rPr lang="en-CA" i="1">
                              <a:latin typeface="Cambria Math" panose="02040503050406030204" pitchFamily="18" charset="0"/>
                            </a:rPr>
                          </m:ctrlPr>
                        </m:fPr>
                        <m:num>
                          <m:r>
                            <a:rPr lang="en-CA" i="1">
                              <a:latin typeface="Cambria Math" panose="02040503050406030204" pitchFamily="18" charset="0"/>
                            </a:rPr>
                            <m:t>1</m:t>
                          </m:r>
                        </m:num>
                        <m:den>
                          <m:r>
                            <a:rPr lang="en-CA" i="1">
                              <a:latin typeface="Cambria Math" panose="02040503050406030204" pitchFamily="18" charset="0"/>
                            </a:rPr>
                            <m:t>2</m:t>
                          </m:r>
                        </m:den>
                      </m:f>
                      <m:r>
                        <a:rPr lang="en-CA" i="1">
                          <a:latin typeface="Cambria Math" panose="02040503050406030204" pitchFamily="18" charset="0"/>
                        </a:rPr>
                        <m:t>𝑚</m:t>
                      </m:r>
                      <m:sSup>
                        <m:sSupPr>
                          <m:ctrlPr>
                            <a:rPr lang="en-CA" i="1">
                              <a:latin typeface="Cambria Math" panose="02040503050406030204" pitchFamily="18" charset="0"/>
                            </a:rPr>
                          </m:ctrlPr>
                        </m:sSupPr>
                        <m:e>
                          <m:sSub>
                            <m:sSubPr>
                              <m:ctrlPr>
                                <a:rPr lang="en-CA"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𝑓</m:t>
                              </m:r>
                            </m:sub>
                          </m:sSub>
                        </m:e>
                        <m:sup>
                          <m:r>
                            <a:rPr lang="en-CA" i="1">
                              <a:latin typeface="Cambria Math" panose="02040503050406030204" pitchFamily="18" charset="0"/>
                            </a:rPr>
                            <m:t>2</m:t>
                          </m:r>
                        </m:sup>
                      </m:sSup>
                    </m:oMath>
                  </m:oMathPara>
                </a14:m>
                <a:endParaRPr lang="en-CA" i="1" dirty="0"/>
              </a:p>
              <a:p>
                <a:pPr marL="0" indent="0">
                  <a:buNone/>
                </a:pPr>
                <a:endParaRPr lang="en-CA" i="1" dirty="0"/>
              </a:p>
              <a:p>
                <a:pPr marL="0" indent="0">
                  <a:buNone/>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rPr>
                          </m:ctrlPr>
                        </m:sSubPr>
                        <m:e>
                          <m:r>
                            <a:rPr lang="en-CA" i="1">
                              <a:latin typeface="Cambria Math" panose="02040503050406030204" pitchFamily="18" charset="0"/>
                            </a:rPr>
                            <m:t>𝐹</m:t>
                          </m:r>
                        </m:e>
                        <m:sub>
                          <m:r>
                            <a:rPr lang="en-CA" i="1">
                              <a:latin typeface="Cambria Math" panose="02040503050406030204" pitchFamily="18" charset="0"/>
                            </a:rPr>
                            <m:t>𝑎𝑣𝑔</m:t>
                          </m:r>
                        </m:sub>
                      </m:sSub>
                      <m:r>
                        <a:rPr lang="en-CA" i="1">
                          <a:latin typeface="Cambria Math" panose="02040503050406030204" pitchFamily="18" charset="0"/>
                        </a:rPr>
                        <m:t>𝑑</m:t>
                      </m:r>
                      <m:r>
                        <a:rPr lang="en-CA" i="1">
                          <a:latin typeface="Cambria Math" panose="02040503050406030204" pitchFamily="18" charset="0"/>
                        </a:rPr>
                        <m:t>= −</m:t>
                      </m:r>
                      <m:f>
                        <m:fPr>
                          <m:ctrlPr>
                            <a:rPr lang="en-CA" i="1">
                              <a:latin typeface="Cambria Math" panose="02040503050406030204" pitchFamily="18" charset="0"/>
                            </a:rPr>
                          </m:ctrlPr>
                        </m:fPr>
                        <m:num>
                          <m:r>
                            <a:rPr lang="en-CA" i="1">
                              <a:latin typeface="Cambria Math" panose="02040503050406030204" pitchFamily="18" charset="0"/>
                            </a:rPr>
                            <m:t>1</m:t>
                          </m:r>
                        </m:num>
                        <m:den>
                          <m:r>
                            <a:rPr lang="en-CA" i="1">
                              <a:latin typeface="Cambria Math" panose="02040503050406030204" pitchFamily="18" charset="0"/>
                            </a:rPr>
                            <m:t>2</m:t>
                          </m:r>
                        </m:den>
                      </m:f>
                      <m:r>
                        <a:rPr lang="en-CA" i="1">
                          <a:latin typeface="Cambria Math" panose="02040503050406030204" pitchFamily="18" charset="0"/>
                        </a:rPr>
                        <m:t>𝑚</m:t>
                      </m:r>
                      <m:sSup>
                        <m:sSupPr>
                          <m:ctrlPr>
                            <a:rPr lang="en-CA" i="1">
                              <a:latin typeface="Cambria Math" panose="02040503050406030204" pitchFamily="18" charset="0"/>
                            </a:rPr>
                          </m:ctrlPr>
                        </m:sSupPr>
                        <m:e>
                          <m:sSub>
                            <m:sSubPr>
                              <m:ctrlPr>
                                <a:rPr lang="en-CA"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𝑓</m:t>
                              </m:r>
                            </m:sub>
                          </m:sSub>
                        </m:e>
                        <m:sup>
                          <m:r>
                            <a:rPr lang="en-CA" i="1">
                              <a:latin typeface="Cambria Math" panose="02040503050406030204" pitchFamily="18" charset="0"/>
                            </a:rPr>
                            <m:t>2</m:t>
                          </m:r>
                        </m:sup>
                      </m:sSup>
                    </m:oMath>
                  </m:oMathPara>
                </a14:m>
                <a:endParaRPr lang="en-CA" dirty="0"/>
              </a:p>
              <a:p>
                <a:pPr marL="0" indent="0">
                  <a:buNone/>
                </a:pPr>
                <a:endParaRPr lang="en-CA" dirty="0"/>
              </a:p>
              <a:p>
                <a:pPr marL="0" indent="0">
                  <a:buNone/>
                </a:pPr>
                <a:r>
                  <a:rPr lang="en-CA" dirty="0"/>
                  <a:t>Where </a:t>
                </a:r>
                <a14:m>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𝐹</m:t>
                        </m:r>
                      </m:e>
                      <m:sub>
                        <m:r>
                          <a:rPr lang="en-CA" i="1">
                            <a:latin typeface="Cambria Math" panose="02040503050406030204" pitchFamily="18" charset="0"/>
                          </a:rPr>
                          <m:t>𝑎𝑣𝑔</m:t>
                        </m:r>
                      </m:sub>
                    </m:sSub>
                  </m:oMath>
                </a14:m>
                <a:r>
                  <a:rPr lang="en-CA" dirty="0"/>
                  <a:t> is the average force on the head during the collision, </a:t>
                </a:r>
                <a14:m>
                  <m:oMath xmlns:m="http://schemas.openxmlformats.org/officeDocument/2006/math">
                    <m:r>
                      <a:rPr lang="en-CA" i="1" smtClean="0">
                        <a:latin typeface="Cambria Math" panose="02040503050406030204" pitchFamily="18" charset="0"/>
                      </a:rPr>
                      <m:t>𝑑</m:t>
                    </m:r>
                  </m:oMath>
                </a14:m>
                <a:r>
                  <a:rPr lang="en-CA" dirty="0"/>
                  <a:t> is the distance over which the collision occurs, </a:t>
                </a:r>
                <a14:m>
                  <m:oMath xmlns:m="http://schemas.openxmlformats.org/officeDocument/2006/math">
                    <m:r>
                      <a:rPr lang="en-CA" i="1" smtClean="0">
                        <a:latin typeface="Cambria Math" panose="02040503050406030204" pitchFamily="18" charset="0"/>
                      </a:rPr>
                      <m:t>𝑚</m:t>
                    </m:r>
                  </m:oMath>
                </a14:m>
                <a:r>
                  <a:rPr lang="en-CA" dirty="0"/>
                  <a:t> is the mass of the head, and </a:t>
                </a:r>
                <a14:m>
                  <m:oMath xmlns:m="http://schemas.openxmlformats.org/officeDocument/2006/math">
                    <m:sSub>
                      <m:sSubPr>
                        <m:ctrlPr>
                          <a:rPr lang="en-CA" i="1" smtClean="0">
                            <a:latin typeface="Cambria Math" panose="02040503050406030204" pitchFamily="18" charset="0"/>
                          </a:rPr>
                        </m:ctrlPr>
                      </m:sSubPr>
                      <m:e>
                        <m:r>
                          <a:rPr lang="en-CA" b="0" i="1" smtClean="0">
                            <a:latin typeface="Cambria Math" panose="02040503050406030204" pitchFamily="18" charset="0"/>
                          </a:rPr>
                          <m:t>𝑣</m:t>
                        </m:r>
                      </m:e>
                      <m:sub>
                        <m:r>
                          <a:rPr lang="en-CA" b="0" i="1" smtClean="0">
                            <a:latin typeface="Cambria Math" panose="02040503050406030204" pitchFamily="18" charset="0"/>
                          </a:rPr>
                          <m:t>𝑓</m:t>
                        </m:r>
                      </m:sub>
                    </m:sSub>
                  </m:oMath>
                </a14:m>
                <a:r>
                  <a:rPr lang="en-CA" dirty="0"/>
                  <a:t> is the velocity of the head at impact.</a:t>
                </a:r>
              </a:p>
            </p:txBody>
          </p:sp>
        </mc:Choice>
        <mc:Fallback xmlns="">
          <p:sp>
            <p:nvSpPr>
              <p:cNvPr id="3" name="Content Placeholder 2">
                <a:extLst>
                  <a:ext uri="{FF2B5EF4-FFF2-40B4-BE49-F238E27FC236}">
                    <a16:creationId xmlns:a16="http://schemas.microsoft.com/office/drawing/2014/main" id="{2A8F21EA-55CB-4972-93EA-EE29354C9E04}"/>
                  </a:ext>
                </a:extLst>
              </p:cNvPr>
              <p:cNvSpPr>
                <a:spLocks noGrp="1" noRot="1" noChangeAspect="1" noMove="1" noResize="1" noEditPoints="1" noAdjustHandles="1" noChangeArrowheads="1" noChangeShapeType="1" noTextEdit="1"/>
              </p:cNvSpPr>
              <p:nvPr>
                <p:ph idx="1"/>
              </p:nvPr>
            </p:nvSpPr>
            <p:spPr>
              <a:xfrm>
                <a:off x="838200" y="1825624"/>
                <a:ext cx="10515600" cy="4787611"/>
              </a:xfrm>
              <a:blipFill>
                <a:blip r:embed="rId3"/>
                <a:stretch>
                  <a:fillRect l="-1217" r="-1159" b="-1145"/>
                </a:stretch>
              </a:blipFill>
            </p:spPr>
            <p:txBody>
              <a:bodyPr/>
              <a:lstStyle/>
              <a:p>
                <a:r>
                  <a:rPr lang="en-CA">
                    <a:noFill/>
                  </a:rPr>
                  <a:t> </a:t>
                </a:r>
              </a:p>
            </p:txBody>
          </p:sp>
        </mc:Fallback>
      </mc:AlternateContent>
    </p:spTree>
    <p:extLst>
      <p:ext uri="{BB962C8B-B14F-4D97-AF65-F5344CB8AC3E}">
        <p14:creationId xmlns:p14="http://schemas.microsoft.com/office/powerpoint/2010/main" val="594765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D5ADF-13BA-4503-B430-659EC9A36A41}"/>
              </a:ext>
            </a:extLst>
          </p:cNvPr>
          <p:cNvSpPr>
            <a:spLocks noGrp="1"/>
          </p:cNvSpPr>
          <p:nvPr>
            <p:ph type="title"/>
          </p:nvPr>
        </p:nvSpPr>
        <p:spPr/>
        <p:txBody>
          <a:bodyPr/>
          <a:lstStyle/>
          <a:p>
            <a:r>
              <a:rPr lang="en-CA" dirty="0"/>
              <a:t>How does a helmet reduce the force during a collision?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87A5D7-0A70-479F-8829-3ECA713F236B}"/>
                  </a:ext>
                </a:extLst>
              </p:cNvPr>
              <p:cNvSpPr>
                <a:spLocks noGrp="1"/>
              </p:cNvSpPr>
              <p:nvPr>
                <p:ph idx="1"/>
              </p:nvPr>
            </p:nvSpPr>
            <p:spPr/>
            <p:txBody>
              <a:bodyPr/>
              <a:lstStyle/>
              <a:p>
                <a:pPr marL="0" indent="0">
                  <a:buNone/>
                </a:pPr>
                <a:endParaRPr lang="en-CA"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CA" i="1">
                              <a:latin typeface="Cambria Math" panose="02040503050406030204" pitchFamily="18" charset="0"/>
                            </a:rPr>
                          </m:ctrlPr>
                        </m:sSubPr>
                        <m:e>
                          <m:r>
                            <a:rPr lang="en-CA" i="1">
                              <a:latin typeface="Cambria Math" panose="02040503050406030204" pitchFamily="18" charset="0"/>
                            </a:rPr>
                            <m:t>𝐹</m:t>
                          </m:r>
                        </m:e>
                        <m:sub>
                          <m:r>
                            <a:rPr lang="en-CA" i="1">
                              <a:latin typeface="Cambria Math" panose="02040503050406030204" pitchFamily="18" charset="0"/>
                            </a:rPr>
                            <m:t>𝑎𝑣𝑔</m:t>
                          </m:r>
                        </m:sub>
                      </m:sSub>
                      <m:r>
                        <a:rPr lang="en-CA" i="1">
                          <a:latin typeface="Cambria Math" panose="02040503050406030204" pitchFamily="18" charset="0"/>
                        </a:rPr>
                        <m:t>𝑑</m:t>
                      </m:r>
                      <m:r>
                        <a:rPr lang="en-CA" i="1">
                          <a:latin typeface="Cambria Math" panose="02040503050406030204" pitchFamily="18" charset="0"/>
                        </a:rPr>
                        <m:t>= −</m:t>
                      </m:r>
                      <m:f>
                        <m:fPr>
                          <m:ctrlPr>
                            <a:rPr lang="en-CA" i="1">
                              <a:latin typeface="Cambria Math" panose="02040503050406030204" pitchFamily="18" charset="0"/>
                            </a:rPr>
                          </m:ctrlPr>
                        </m:fPr>
                        <m:num>
                          <m:r>
                            <a:rPr lang="en-CA" i="1">
                              <a:latin typeface="Cambria Math" panose="02040503050406030204" pitchFamily="18" charset="0"/>
                            </a:rPr>
                            <m:t>1</m:t>
                          </m:r>
                        </m:num>
                        <m:den>
                          <m:r>
                            <a:rPr lang="en-CA" i="1">
                              <a:latin typeface="Cambria Math" panose="02040503050406030204" pitchFamily="18" charset="0"/>
                            </a:rPr>
                            <m:t>2</m:t>
                          </m:r>
                        </m:den>
                      </m:f>
                      <m:r>
                        <a:rPr lang="en-CA" i="1">
                          <a:latin typeface="Cambria Math" panose="02040503050406030204" pitchFamily="18" charset="0"/>
                        </a:rPr>
                        <m:t>𝑚</m:t>
                      </m:r>
                      <m:sSup>
                        <m:sSupPr>
                          <m:ctrlPr>
                            <a:rPr lang="en-CA" i="1">
                              <a:latin typeface="Cambria Math" panose="02040503050406030204" pitchFamily="18" charset="0"/>
                            </a:rPr>
                          </m:ctrlPr>
                        </m:sSupPr>
                        <m:e>
                          <m:sSub>
                            <m:sSubPr>
                              <m:ctrlPr>
                                <a:rPr lang="en-CA" i="1">
                                  <a:latin typeface="Cambria Math" panose="02040503050406030204" pitchFamily="18" charset="0"/>
                                </a:rPr>
                              </m:ctrlPr>
                            </m:sSubPr>
                            <m:e>
                              <m:r>
                                <a:rPr lang="en-CA" i="1">
                                  <a:latin typeface="Cambria Math" panose="02040503050406030204" pitchFamily="18" charset="0"/>
                                </a:rPr>
                                <m:t>𝑣</m:t>
                              </m:r>
                            </m:e>
                            <m:sub>
                              <m:r>
                                <a:rPr lang="en-CA" i="1">
                                  <a:latin typeface="Cambria Math" panose="02040503050406030204" pitchFamily="18" charset="0"/>
                                </a:rPr>
                                <m:t>𝑓</m:t>
                              </m:r>
                            </m:sub>
                          </m:sSub>
                        </m:e>
                        <m:sup>
                          <m:r>
                            <a:rPr lang="en-CA" i="1">
                              <a:latin typeface="Cambria Math" panose="02040503050406030204" pitchFamily="18" charset="0"/>
                            </a:rPr>
                            <m:t>2</m:t>
                          </m:r>
                        </m:sup>
                      </m:sSup>
                    </m:oMath>
                  </m:oMathPara>
                </a14:m>
                <a:endParaRPr lang="en-CA" dirty="0">
                  <a:latin typeface="Cambria Math" panose="02040503050406030204" pitchFamily="18" charset="0"/>
                </a:endParaRPr>
              </a:p>
              <a:p>
                <a:pPr marL="0" indent="0">
                  <a:buNone/>
                </a:pPr>
                <a:endParaRPr lang="en-CA" dirty="0">
                  <a:latin typeface="Cambria Math" panose="02040503050406030204" pitchFamily="18" charset="0"/>
                </a:endParaRPr>
              </a:p>
              <a:p>
                <a:pPr marL="0" indent="0">
                  <a:buNone/>
                </a:pPr>
                <a:r>
                  <a:rPr lang="en-CA" dirty="0"/>
                  <a:t>How will each variable change if we add a helmet?</a:t>
                </a:r>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endParaRPr lang="en-CA" b="0" dirty="0"/>
              </a:p>
              <a:p>
                <a:pPr marL="0" indent="0">
                  <a:buNone/>
                </a:pPr>
                <a:endParaRPr lang="en-CA" dirty="0"/>
              </a:p>
              <a:p>
                <a:endParaRPr lang="en-CA" dirty="0"/>
              </a:p>
              <a:p>
                <a:pPr marL="0" indent="0">
                  <a:buNone/>
                </a:pPr>
                <a:endParaRPr lang="en-CA" dirty="0"/>
              </a:p>
            </p:txBody>
          </p:sp>
        </mc:Choice>
        <mc:Fallback xmlns="">
          <p:sp>
            <p:nvSpPr>
              <p:cNvPr id="3" name="Content Placeholder 2">
                <a:extLst>
                  <a:ext uri="{FF2B5EF4-FFF2-40B4-BE49-F238E27FC236}">
                    <a16:creationId xmlns:a16="http://schemas.microsoft.com/office/drawing/2014/main" id="{F587A5D7-0A70-479F-8829-3ECA713F236B}"/>
                  </a:ext>
                </a:extLst>
              </p:cNvPr>
              <p:cNvSpPr>
                <a:spLocks noGrp="1" noRot="1" noChangeAspect="1" noMove="1" noResize="1" noEditPoints="1" noAdjustHandles="1" noChangeArrowheads="1" noChangeShapeType="1" noTextEdit="1"/>
              </p:cNvSpPr>
              <p:nvPr>
                <p:ph idx="1"/>
              </p:nvPr>
            </p:nvSpPr>
            <p:spPr>
              <a:blipFill>
                <a:blip r:embed="rId3"/>
                <a:stretch>
                  <a:fillRect l="-1217"/>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CCABBCD-634F-4CD4-8DA9-819A975DAECF}"/>
                  </a:ext>
                </a:extLst>
              </p:cNvPr>
              <p:cNvGraphicFramePr>
                <a:graphicFrameLocks noGrp="1"/>
              </p:cNvGraphicFramePr>
              <p:nvPr>
                <p:extLst>
                  <p:ext uri="{D42A27DB-BD31-4B8C-83A1-F6EECF244321}">
                    <p14:modId xmlns:p14="http://schemas.microsoft.com/office/powerpoint/2010/main" val="1724864775"/>
                  </p:ext>
                </p:extLst>
              </p:nvPr>
            </p:nvGraphicFramePr>
            <p:xfrm>
              <a:off x="838200" y="4068933"/>
              <a:ext cx="8781312" cy="1360207"/>
            </p:xfrm>
            <a:graphic>
              <a:graphicData uri="http://schemas.openxmlformats.org/drawingml/2006/table">
                <a:tbl>
                  <a:tblPr firstRow="1" bandRow="1">
                    <a:tableStyleId>{2D5ABB26-0587-4C30-8999-92F81FD0307C}</a:tableStyleId>
                  </a:tblPr>
                  <a:tblGrid>
                    <a:gridCol w="1043763">
                      <a:extLst>
                        <a:ext uri="{9D8B030D-6E8A-4147-A177-3AD203B41FA5}">
                          <a16:colId xmlns:a16="http://schemas.microsoft.com/office/drawing/2014/main" val="3424480393"/>
                        </a:ext>
                      </a:extLst>
                    </a:gridCol>
                    <a:gridCol w="7737549">
                      <a:extLst>
                        <a:ext uri="{9D8B030D-6E8A-4147-A177-3AD203B41FA5}">
                          <a16:colId xmlns:a16="http://schemas.microsoft.com/office/drawing/2014/main" val="1675012742"/>
                        </a:ext>
                      </a:extLst>
                    </a:gridCol>
                  </a:tblGrid>
                  <a:tr h="314794">
                    <a:tc>
                      <a:txBody>
                        <a:bodyPr/>
                        <a:lstStyle/>
                        <a:p>
                          <a:pPr/>
                          <a14:m>
                            <m:oMathPara xmlns:m="http://schemas.openxmlformats.org/officeDocument/2006/math">
                              <m:oMathParaPr>
                                <m:jc m:val="centerGroup"/>
                              </m:oMathParaPr>
                              <m:oMath xmlns:m="http://schemas.openxmlformats.org/officeDocument/2006/math">
                                <m:r>
                                  <a:rPr lang="en-CA" sz="2000" smtClean="0">
                                    <a:latin typeface="Cambria Math" panose="02040503050406030204" pitchFamily="18" charset="0"/>
                                  </a:rPr>
                                  <m:t>𝑚</m:t>
                                </m:r>
                              </m:oMath>
                            </m:oMathPara>
                          </a14:m>
                          <a:endParaRPr lang="en-CA" sz="2000" dirty="0"/>
                        </a:p>
                      </a:txBody>
                      <a:tcPr/>
                    </a:tc>
                    <a:tc>
                      <a:txBody>
                        <a:bodyPr/>
                        <a:lstStyle/>
                        <a:p>
                          <a:endParaRPr lang="en-CA" sz="2000" dirty="0"/>
                        </a:p>
                      </a:txBody>
                      <a:tcPr/>
                    </a:tc>
                    <a:extLst>
                      <a:ext uri="{0D108BD9-81ED-4DB2-BD59-A6C34878D82A}">
                        <a16:rowId xmlns:a16="http://schemas.microsoft.com/office/drawing/2014/main" val="2612216102"/>
                      </a:ext>
                    </a:extLst>
                  </a:tr>
                  <a:tr h="314794">
                    <a:tc>
                      <a:txBody>
                        <a:bodyPr/>
                        <a:lstStyle/>
                        <a:p>
                          <a:pPr/>
                          <a14:m>
                            <m:oMathPara xmlns:m="http://schemas.openxmlformats.org/officeDocument/2006/math">
                              <m:oMathParaPr>
                                <m:jc m:val="centerGroup"/>
                              </m:oMathParaPr>
                              <m:oMath xmlns:m="http://schemas.openxmlformats.org/officeDocument/2006/math">
                                <m:sSub>
                                  <m:sSubPr>
                                    <m:ctrlPr>
                                      <a:rPr lang="en-CA" sz="2000" i="1" smtClean="0">
                                        <a:latin typeface="Cambria Math" panose="02040503050406030204" pitchFamily="18" charset="0"/>
                                      </a:rPr>
                                    </m:ctrlPr>
                                  </m:sSubPr>
                                  <m:e>
                                    <m:r>
                                      <a:rPr lang="en-CA" sz="2000" b="0" i="1" smtClean="0">
                                        <a:latin typeface="Cambria Math" panose="02040503050406030204" pitchFamily="18" charset="0"/>
                                      </a:rPr>
                                      <m:t>𝑣</m:t>
                                    </m:r>
                                  </m:e>
                                  <m:sub>
                                    <m:r>
                                      <a:rPr lang="en-CA" sz="2000" b="0" i="1" smtClean="0">
                                        <a:latin typeface="Cambria Math" panose="02040503050406030204" pitchFamily="18" charset="0"/>
                                      </a:rPr>
                                      <m:t>𝑓</m:t>
                                    </m:r>
                                  </m:sub>
                                </m:sSub>
                              </m:oMath>
                            </m:oMathPara>
                          </a14:m>
                          <a:endParaRPr lang="en-CA" sz="2000" dirty="0"/>
                        </a:p>
                      </a:txBody>
                      <a:tcPr/>
                    </a:tc>
                    <a:tc>
                      <a:txBody>
                        <a:bodyPr/>
                        <a:lstStyle/>
                        <a:p>
                          <a:endParaRPr lang="en-CA" sz="2000" dirty="0"/>
                        </a:p>
                      </a:txBody>
                      <a:tcPr/>
                    </a:tc>
                    <a:extLst>
                      <a:ext uri="{0D108BD9-81ED-4DB2-BD59-A6C34878D82A}">
                        <a16:rowId xmlns:a16="http://schemas.microsoft.com/office/drawing/2014/main" val="2854387821"/>
                      </a:ext>
                    </a:extLst>
                  </a:tr>
                  <a:tr h="543343">
                    <a:tc>
                      <a:txBody>
                        <a:bodyPr/>
                        <a:lstStyle/>
                        <a:p>
                          <a:pPr/>
                          <a14:m>
                            <m:oMathPara xmlns:m="http://schemas.openxmlformats.org/officeDocument/2006/math">
                              <m:oMathParaPr>
                                <m:jc m:val="centerGroup"/>
                              </m:oMathParaPr>
                              <m:oMath xmlns:m="http://schemas.openxmlformats.org/officeDocument/2006/math">
                                <m:r>
                                  <m:rPr>
                                    <m:sty m:val="p"/>
                                  </m:rPr>
                                  <a:rPr lang="en-CA" sz="2000" smtClean="0">
                                    <a:latin typeface="Cambria Math" panose="02040503050406030204" pitchFamily="18" charset="0"/>
                                  </a:rPr>
                                  <m:t>d</m:t>
                                </m:r>
                                <m:r>
                                  <a:rPr lang="en-CA" sz="2000">
                                    <a:latin typeface="Cambria Math" panose="02040503050406030204" pitchFamily="18" charset="0"/>
                                  </a:rPr>
                                  <m:t> </m:t>
                                </m:r>
                              </m:oMath>
                            </m:oMathPara>
                          </a14:m>
                          <a:endParaRPr lang="en-CA"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2000" dirty="0"/>
                        </a:p>
                      </a:txBody>
                      <a:tcPr/>
                    </a:tc>
                    <a:extLst>
                      <a:ext uri="{0D108BD9-81ED-4DB2-BD59-A6C34878D82A}">
                        <a16:rowId xmlns:a16="http://schemas.microsoft.com/office/drawing/2014/main" val="1090754479"/>
                      </a:ext>
                    </a:extLst>
                  </a:tr>
                </a:tbl>
              </a:graphicData>
            </a:graphic>
          </p:graphicFrame>
        </mc:Choice>
        <mc:Fallback xmlns="">
          <p:graphicFrame>
            <p:nvGraphicFramePr>
              <p:cNvPr id="4" name="Table 3">
                <a:extLst>
                  <a:ext uri="{FF2B5EF4-FFF2-40B4-BE49-F238E27FC236}">
                    <a16:creationId xmlns:a16="http://schemas.microsoft.com/office/drawing/2014/main" id="{CCCABBCD-634F-4CD4-8DA9-819A975DAECF}"/>
                  </a:ext>
                </a:extLst>
              </p:cNvPr>
              <p:cNvGraphicFramePr>
                <a:graphicFrameLocks noGrp="1"/>
              </p:cNvGraphicFramePr>
              <p:nvPr>
                <p:extLst>
                  <p:ext uri="{D42A27DB-BD31-4B8C-83A1-F6EECF244321}">
                    <p14:modId xmlns:p14="http://schemas.microsoft.com/office/powerpoint/2010/main" val="1724864775"/>
                  </p:ext>
                </p:extLst>
              </p:nvPr>
            </p:nvGraphicFramePr>
            <p:xfrm>
              <a:off x="838200" y="4068933"/>
              <a:ext cx="8781312" cy="1360207"/>
            </p:xfrm>
            <a:graphic>
              <a:graphicData uri="http://schemas.openxmlformats.org/drawingml/2006/table">
                <a:tbl>
                  <a:tblPr firstRow="1" bandRow="1">
                    <a:tableStyleId>{2D5ABB26-0587-4C30-8999-92F81FD0307C}</a:tableStyleId>
                  </a:tblPr>
                  <a:tblGrid>
                    <a:gridCol w="1043763">
                      <a:extLst>
                        <a:ext uri="{9D8B030D-6E8A-4147-A177-3AD203B41FA5}">
                          <a16:colId xmlns:a16="http://schemas.microsoft.com/office/drawing/2014/main" val="3424480393"/>
                        </a:ext>
                      </a:extLst>
                    </a:gridCol>
                    <a:gridCol w="7737549">
                      <a:extLst>
                        <a:ext uri="{9D8B030D-6E8A-4147-A177-3AD203B41FA5}">
                          <a16:colId xmlns:a16="http://schemas.microsoft.com/office/drawing/2014/main" val="1675012742"/>
                        </a:ext>
                      </a:extLst>
                    </a:gridCol>
                  </a:tblGrid>
                  <a:tr h="396240">
                    <a:tc>
                      <a:txBody>
                        <a:bodyPr/>
                        <a:lstStyle/>
                        <a:p>
                          <a:endParaRPr lang="en-US"/>
                        </a:p>
                      </a:txBody>
                      <a:tcPr>
                        <a:blipFill>
                          <a:blip r:embed="rId4"/>
                          <a:stretch>
                            <a:fillRect r="-743275" b="-244615"/>
                          </a:stretch>
                        </a:blipFill>
                      </a:tcPr>
                    </a:tc>
                    <a:tc>
                      <a:txBody>
                        <a:bodyPr/>
                        <a:lstStyle/>
                        <a:p>
                          <a:endParaRPr lang="en-CA" sz="2000" dirty="0"/>
                        </a:p>
                      </a:txBody>
                      <a:tcPr/>
                    </a:tc>
                    <a:extLst>
                      <a:ext uri="{0D108BD9-81ED-4DB2-BD59-A6C34878D82A}">
                        <a16:rowId xmlns:a16="http://schemas.microsoft.com/office/drawing/2014/main" val="2612216102"/>
                      </a:ext>
                    </a:extLst>
                  </a:tr>
                  <a:tr h="420624">
                    <a:tc>
                      <a:txBody>
                        <a:bodyPr/>
                        <a:lstStyle/>
                        <a:p>
                          <a:endParaRPr lang="en-US"/>
                        </a:p>
                      </a:txBody>
                      <a:tcPr>
                        <a:blipFill>
                          <a:blip r:embed="rId4"/>
                          <a:stretch>
                            <a:fillRect t="-92857" r="-743275" b="-127143"/>
                          </a:stretch>
                        </a:blipFill>
                      </a:tcPr>
                    </a:tc>
                    <a:tc>
                      <a:txBody>
                        <a:bodyPr/>
                        <a:lstStyle/>
                        <a:p>
                          <a:endParaRPr lang="en-CA" sz="2000" dirty="0"/>
                        </a:p>
                      </a:txBody>
                      <a:tcPr/>
                    </a:tc>
                    <a:extLst>
                      <a:ext uri="{0D108BD9-81ED-4DB2-BD59-A6C34878D82A}">
                        <a16:rowId xmlns:a16="http://schemas.microsoft.com/office/drawing/2014/main" val="2854387821"/>
                      </a:ext>
                    </a:extLst>
                  </a:tr>
                  <a:tr h="543343">
                    <a:tc>
                      <a:txBody>
                        <a:bodyPr/>
                        <a:lstStyle/>
                        <a:p>
                          <a:endParaRPr lang="en-US"/>
                        </a:p>
                      </a:txBody>
                      <a:tcPr>
                        <a:blipFill>
                          <a:blip r:embed="rId4"/>
                          <a:stretch>
                            <a:fillRect t="-151685" r="-743275"/>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2000" dirty="0"/>
                        </a:p>
                      </a:txBody>
                      <a:tcPr/>
                    </a:tc>
                    <a:extLst>
                      <a:ext uri="{0D108BD9-81ED-4DB2-BD59-A6C34878D82A}">
                        <a16:rowId xmlns:a16="http://schemas.microsoft.com/office/drawing/2014/main" val="1090754479"/>
                      </a:ext>
                    </a:extLst>
                  </a:tr>
                </a:tbl>
              </a:graphicData>
            </a:graphic>
          </p:graphicFrame>
        </mc:Fallback>
      </mc:AlternateContent>
      <p:sp>
        <p:nvSpPr>
          <p:cNvPr id="5" name="TextBox 4">
            <a:extLst>
              <a:ext uri="{FF2B5EF4-FFF2-40B4-BE49-F238E27FC236}">
                <a16:creationId xmlns:a16="http://schemas.microsoft.com/office/drawing/2014/main" id="{90D60082-F7C9-45F7-98F9-0D881C657D77}"/>
              </a:ext>
            </a:extLst>
          </p:cNvPr>
          <p:cNvSpPr txBox="1"/>
          <p:nvPr/>
        </p:nvSpPr>
        <p:spPr>
          <a:xfrm>
            <a:off x="3810000" y="5653190"/>
            <a:ext cx="4572000" cy="523220"/>
          </a:xfrm>
          <a:prstGeom prst="rect">
            <a:avLst/>
          </a:prstGeom>
          <a:noFill/>
        </p:spPr>
        <p:txBody>
          <a:bodyPr wrap="square" rtlCol="0">
            <a:spAutoFit/>
          </a:bodyPr>
          <a:lstStyle/>
          <a:p>
            <a:r>
              <a:rPr lang="en-CA" sz="2800" dirty="0"/>
              <a:t>Result: </a:t>
            </a:r>
            <a:r>
              <a:rPr lang="en-CA" sz="2800" dirty="0" err="1"/>
              <a:t>F</a:t>
            </a:r>
            <a:r>
              <a:rPr lang="en-CA" sz="2800" baseline="-25000" dirty="0" err="1"/>
              <a:t>avg</a:t>
            </a:r>
            <a:r>
              <a:rPr lang="en-CA" sz="2800" dirty="0"/>
              <a:t> must DECREASE</a:t>
            </a:r>
          </a:p>
        </p:txBody>
      </p:sp>
      <p:sp>
        <p:nvSpPr>
          <p:cNvPr id="6" name="TextBox 5">
            <a:extLst>
              <a:ext uri="{FF2B5EF4-FFF2-40B4-BE49-F238E27FC236}">
                <a16:creationId xmlns:a16="http://schemas.microsoft.com/office/drawing/2014/main" id="{C7F524C9-0EF5-4189-920E-69128FAE673B}"/>
              </a:ext>
            </a:extLst>
          </p:cNvPr>
          <p:cNvSpPr txBox="1"/>
          <p:nvPr/>
        </p:nvSpPr>
        <p:spPr>
          <a:xfrm>
            <a:off x="1892596" y="4108434"/>
            <a:ext cx="7060018" cy="369332"/>
          </a:xfrm>
          <a:prstGeom prst="rect">
            <a:avLst/>
          </a:prstGeom>
          <a:noFill/>
        </p:spPr>
        <p:txBody>
          <a:bodyPr wrap="square" rtlCol="0">
            <a:spAutoFit/>
          </a:bodyPr>
          <a:lstStyle/>
          <a:p>
            <a:r>
              <a:rPr lang="en-CA" dirty="0"/>
              <a:t>unchanged (if we assume the mass of the helmet is negligible)</a:t>
            </a:r>
          </a:p>
        </p:txBody>
      </p:sp>
      <p:sp>
        <p:nvSpPr>
          <p:cNvPr id="7" name="TextBox 6">
            <a:extLst>
              <a:ext uri="{FF2B5EF4-FFF2-40B4-BE49-F238E27FC236}">
                <a16:creationId xmlns:a16="http://schemas.microsoft.com/office/drawing/2014/main" id="{F2AA74E2-75C3-4D38-BC61-26405AA1A745}"/>
              </a:ext>
            </a:extLst>
          </p:cNvPr>
          <p:cNvSpPr txBox="1"/>
          <p:nvPr/>
        </p:nvSpPr>
        <p:spPr>
          <a:xfrm>
            <a:off x="1892596" y="4477766"/>
            <a:ext cx="1224694" cy="369332"/>
          </a:xfrm>
          <a:prstGeom prst="rect">
            <a:avLst/>
          </a:prstGeom>
          <a:noFill/>
        </p:spPr>
        <p:txBody>
          <a:bodyPr wrap="none" rtlCol="0">
            <a:spAutoFit/>
          </a:bodyPr>
          <a:lstStyle/>
          <a:p>
            <a:r>
              <a:rPr lang="en-CA" dirty="0"/>
              <a:t>unchanged</a:t>
            </a:r>
          </a:p>
        </p:txBody>
      </p:sp>
      <p:sp>
        <p:nvSpPr>
          <p:cNvPr id="8" name="TextBox 7">
            <a:extLst>
              <a:ext uri="{FF2B5EF4-FFF2-40B4-BE49-F238E27FC236}">
                <a16:creationId xmlns:a16="http://schemas.microsoft.com/office/drawing/2014/main" id="{C6D3092F-BD92-440D-B973-430CC0B9FC7B}"/>
              </a:ext>
            </a:extLst>
          </p:cNvPr>
          <p:cNvSpPr txBox="1"/>
          <p:nvPr/>
        </p:nvSpPr>
        <p:spPr>
          <a:xfrm>
            <a:off x="1892596" y="4871713"/>
            <a:ext cx="5947462" cy="369332"/>
          </a:xfrm>
          <a:prstGeom prst="rect">
            <a:avLst/>
          </a:prstGeom>
          <a:noFill/>
        </p:spPr>
        <p:txBody>
          <a:bodyPr wrap="none" rtlCol="0">
            <a:spAutoFit/>
          </a:bodyPr>
          <a:lstStyle/>
          <a:p>
            <a:r>
              <a:rPr lang="en-CA" dirty="0"/>
              <a:t>INCREASES – The helmet makes the collision DISTANCE longer</a:t>
            </a:r>
          </a:p>
        </p:txBody>
      </p:sp>
    </p:spTree>
    <p:extLst>
      <p:ext uri="{BB962C8B-B14F-4D97-AF65-F5344CB8AC3E}">
        <p14:creationId xmlns:p14="http://schemas.microsoft.com/office/powerpoint/2010/main" val="62538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140818</TotalTime>
  <Words>1092</Words>
  <Application>Microsoft Office PowerPoint</Application>
  <PresentationFormat>Widescreen</PresentationFormat>
  <Paragraphs>180</Paragraphs>
  <Slides>21</Slides>
  <Notes>12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Cambria Math</vt:lpstr>
      <vt:lpstr>Times New Roman</vt:lpstr>
      <vt:lpstr>Office Theme</vt:lpstr>
      <vt:lpstr>Concussions and the Physics of Helmets</vt:lpstr>
      <vt:lpstr>What is a Concussion?</vt:lpstr>
      <vt:lpstr>Concussion Effects</vt:lpstr>
      <vt:lpstr>Concussion vs. Skull Fracture</vt:lpstr>
      <vt:lpstr>How much energy in a collision?</vt:lpstr>
      <vt:lpstr>Impulse: Change in Momentum</vt:lpstr>
      <vt:lpstr>How does a helmet reduce the force during a collision?</vt:lpstr>
      <vt:lpstr>Work-Energy Principle</vt:lpstr>
      <vt:lpstr>How does a helmet reduce the force during a collision?</vt:lpstr>
      <vt:lpstr>Force vs. Time Graph</vt:lpstr>
      <vt:lpstr>Impulse = Area under the curve</vt:lpstr>
      <vt:lpstr>Worksheet break </vt:lpstr>
      <vt:lpstr>PowerPoint Presentation</vt:lpstr>
      <vt:lpstr>PowerPoint Presentation</vt:lpstr>
      <vt:lpstr>Predictions</vt:lpstr>
      <vt:lpstr>Demo</vt:lpstr>
      <vt:lpstr>Analysis</vt:lpstr>
      <vt:lpstr>How many “Gs”?</vt:lpstr>
      <vt:lpstr>Concussion Discussion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Concussions and the Physics of Helmets</dc:title>
  <dc:creator>Eric Neal</dc:creator>
  <cp:lastModifiedBy>Eric Neal</cp:lastModifiedBy>
  <cp:revision>52</cp:revision>
  <dcterms:created xsi:type="dcterms:W3CDTF">2017-10-02T23:24:00Z</dcterms:created>
  <dcterms:modified xsi:type="dcterms:W3CDTF">2018-04-05T23:41:32Z</dcterms:modified>
</cp:coreProperties>
</file>